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21"/>
  </p:notesMasterIdLst>
  <p:sldIdLst>
    <p:sldId id="296" r:id="rId6"/>
    <p:sldId id="346" r:id="rId7"/>
    <p:sldId id="342" r:id="rId8"/>
    <p:sldId id="347" r:id="rId9"/>
    <p:sldId id="300" r:id="rId10"/>
    <p:sldId id="335" r:id="rId11"/>
    <p:sldId id="348" r:id="rId12"/>
    <p:sldId id="331" r:id="rId13"/>
    <p:sldId id="302" r:id="rId14"/>
    <p:sldId id="337" r:id="rId15"/>
    <p:sldId id="338" r:id="rId16"/>
    <p:sldId id="332" r:id="rId17"/>
    <p:sldId id="336" r:id="rId18"/>
    <p:sldId id="339" r:id="rId19"/>
    <p:sldId id="329" r:id="rId20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FBE"/>
    <a:srgbClr val="005396"/>
    <a:srgbClr val="ABD9EB"/>
    <a:srgbClr val="88C8E3"/>
    <a:srgbClr val="80CDE8"/>
    <a:srgbClr val="84BF41"/>
    <a:srgbClr val="00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89793-29D9-4C85-991F-A6D8817CC888}" v="4" dt="2024-05-28T13:05:17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onen Miri" userId="711e1345-1824-487e-8049-ddcb32659432" providerId="ADAL" clId="{C6C89793-29D9-4C85-991F-A6D8817CC888}"/>
    <pc:docChg chg="undo custSel modSld">
      <pc:chgData name="Ahonen Miri" userId="711e1345-1824-487e-8049-ddcb32659432" providerId="ADAL" clId="{C6C89793-29D9-4C85-991F-A6D8817CC888}" dt="2024-06-03T09:11:27.781" v="213" actId="20577"/>
      <pc:docMkLst>
        <pc:docMk/>
      </pc:docMkLst>
      <pc:sldChg chg="modSp mod">
        <pc:chgData name="Ahonen Miri" userId="711e1345-1824-487e-8049-ddcb32659432" providerId="ADAL" clId="{C6C89793-29D9-4C85-991F-A6D8817CC888}" dt="2024-05-28T13:03:48.822" v="58" actId="15"/>
        <pc:sldMkLst>
          <pc:docMk/>
          <pc:sldMk cId="4169682510" sldId="300"/>
        </pc:sldMkLst>
        <pc:spChg chg="mod">
          <ac:chgData name="Ahonen Miri" userId="711e1345-1824-487e-8049-ddcb32659432" providerId="ADAL" clId="{C6C89793-29D9-4C85-991F-A6D8817CC888}" dt="2024-05-28T12:35:04.664" v="22" actId="1076"/>
          <ac:spMkLst>
            <pc:docMk/>
            <pc:sldMk cId="4169682510" sldId="300"/>
            <ac:spMk id="9" creationId="{306E720C-0700-B88A-7F1B-DD3ABE509CDC}"/>
          </ac:spMkLst>
        </pc:spChg>
        <pc:spChg chg="mod">
          <ac:chgData name="Ahonen Miri" userId="711e1345-1824-487e-8049-ddcb32659432" providerId="ADAL" clId="{C6C89793-29D9-4C85-991F-A6D8817CC888}" dt="2024-05-28T13:03:48.822" v="58" actId="15"/>
          <ac:spMkLst>
            <pc:docMk/>
            <pc:sldMk cId="4169682510" sldId="300"/>
            <ac:spMk id="26" creationId="{6150ED3E-D4A3-5EDC-D85E-4F0CB89BBEFC}"/>
          </ac:spMkLst>
        </pc:spChg>
      </pc:sldChg>
      <pc:sldChg chg="modSp mod">
        <pc:chgData name="Ahonen Miri" userId="711e1345-1824-487e-8049-ddcb32659432" providerId="ADAL" clId="{C6C89793-29D9-4C85-991F-A6D8817CC888}" dt="2024-05-28T13:04:23.276" v="77" actId="20577"/>
        <pc:sldMkLst>
          <pc:docMk/>
          <pc:sldMk cId="724208962" sldId="302"/>
        </pc:sldMkLst>
        <pc:spChg chg="mod">
          <ac:chgData name="Ahonen Miri" userId="711e1345-1824-487e-8049-ddcb32659432" providerId="ADAL" clId="{C6C89793-29D9-4C85-991F-A6D8817CC888}" dt="2024-05-28T13:04:23.276" v="77" actId="20577"/>
          <ac:spMkLst>
            <pc:docMk/>
            <pc:sldMk cId="724208962" sldId="302"/>
            <ac:spMk id="9" creationId="{494269BA-669D-AFBF-14CA-1A46C1711789}"/>
          </ac:spMkLst>
        </pc:spChg>
      </pc:sldChg>
      <pc:sldChg chg="addSp modSp mod">
        <pc:chgData name="Ahonen Miri" userId="711e1345-1824-487e-8049-ddcb32659432" providerId="ADAL" clId="{C6C89793-29D9-4C85-991F-A6D8817CC888}" dt="2024-05-28T13:05:39.681" v="91" actId="18131"/>
        <pc:sldMkLst>
          <pc:docMk/>
          <pc:sldMk cId="404736969" sldId="336"/>
        </pc:sldMkLst>
        <pc:picChg chg="add mod modCrop">
          <ac:chgData name="Ahonen Miri" userId="711e1345-1824-487e-8049-ddcb32659432" providerId="ADAL" clId="{C6C89793-29D9-4C85-991F-A6D8817CC888}" dt="2024-05-28T13:05:39.681" v="91" actId="18131"/>
          <ac:picMkLst>
            <pc:docMk/>
            <pc:sldMk cId="404736969" sldId="336"/>
            <ac:picMk id="7" creationId="{09D7706D-4A4F-C921-AF54-68AA51B0DCF8}"/>
          </ac:picMkLst>
        </pc:picChg>
      </pc:sldChg>
      <pc:sldChg chg="addSp delSp modSp mod modNotesTx">
        <pc:chgData name="Ahonen Miri" userId="711e1345-1824-487e-8049-ddcb32659432" providerId="ADAL" clId="{C6C89793-29D9-4C85-991F-A6D8817CC888}" dt="2024-06-03T09:10:40.245" v="123" actId="20577"/>
        <pc:sldMkLst>
          <pc:docMk/>
          <pc:sldMk cId="3714807353" sldId="346"/>
        </pc:sldMkLst>
        <pc:spChg chg="mod">
          <ac:chgData name="Ahonen Miri" userId="711e1345-1824-487e-8049-ddcb32659432" providerId="ADAL" clId="{C6C89793-29D9-4C85-991F-A6D8817CC888}" dt="2024-06-03T09:10:40.245" v="123" actId="20577"/>
          <ac:spMkLst>
            <pc:docMk/>
            <pc:sldMk cId="3714807353" sldId="346"/>
            <ac:spMk id="3" creationId="{61CDC667-160F-BD1F-41D2-E3601830F163}"/>
          </ac:spMkLst>
        </pc:spChg>
        <pc:picChg chg="mod">
          <ac:chgData name="Ahonen Miri" userId="711e1345-1824-487e-8049-ddcb32659432" providerId="ADAL" clId="{C6C89793-29D9-4C85-991F-A6D8817CC888}" dt="2024-05-28T13:03:26.229" v="54" actId="1076"/>
          <ac:picMkLst>
            <pc:docMk/>
            <pc:sldMk cId="3714807353" sldId="346"/>
            <ac:picMk id="13" creationId="{6131A182-655A-4D50-6669-2D1D286D3867}"/>
          </ac:picMkLst>
        </pc:picChg>
        <pc:picChg chg="add del mod ord">
          <ac:chgData name="Ahonen Miri" userId="711e1345-1824-487e-8049-ddcb32659432" providerId="ADAL" clId="{C6C89793-29D9-4C85-991F-A6D8817CC888}" dt="2024-05-28T13:01:18.397" v="23" actId="478"/>
          <ac:picMkLst>
            <pc:docMk/>
            <pc:sldMk cId="3714807353" sldId="346"/>
            <ac:picMk id="15" creationId="{C1F7D53D-B241-E955-19B8-0838FA21AF0E}"/>
          </ac:picMkLst>
        </pc:picChg>
        <pc:picChg chg="add del mod ord">
          <ac:chgData name="Ahonen Miri" userId="711e1345-1824-487e-8049-ddcb32659432" providerId="ADAL" clId="{C6C89793-29D9-4C85-991F-A6D8817CC888}" dt="2024-05-28T13:01:58.902" v="33" actId="478"/>
          <ac:picMkLst>
            <pc:docMk/>
            <pc:sldMk cId="3714807353" sldId="346"/>
            <ac:picMk id="17" creationId="{52B897A5-750D-AE4A-5EE6-D49B0EB8BCCB}"/>
          </ac:picMkLst>
        </pc:picChg>
        <pc:picChg chg="add mod ord modCrop">
          <ac:chgData name="Ahonen Miri" userId="711e1345-1824-487e-8049-ddcb32659432" providerId="ADAL" clId="{C6C89793-29D9-4C85-991F-A6D8817CC888}" dt="2024-05-28T13:03:32.447" v="57" actId="1076"/>
          <ac:picMkLst>
            <pc:docMk/>
            <pc:sldMk cId="3714807353" sldId="346"/>
            <ac:picMk id="19" creationId="{891D098A-8658-64A2-57F1-761984FDFBB5}"/>
          </ac:picMkLst>
        </pc:picChg>
        <pc:picChg chg="del">
          <ac:chgData name="Ahonen Miri" userId="711e1345-1824-487e-8049-ddcb32659432" providerId="ADAL" clId="{C6C89793-29D9-4C85-991F-A6D8817CC888}" dt="2024-05-28T12:34:02.439" v="0" actId="478"/>
          <ac:picMkLst>
            <pc:docMk/>
            <pc:sldMk cId="3714807353" sldId="346"/>
            <ac:picMk id="19" creationId="{DA8076F2-568F-A10C-5AA5-53839B87AB53}"/>
          </ac:picMkLst>
        </pc:picChg>
        <pc:picChg chg="mod">
          <ac:chgData name="Ahonen Miri" userId="711e1345-1824-487e-8049-ddcb32659432" providerId="ADAL" clId="{C6C89793-29D9-4C85-991F-A6D8817CC888}" dt="2024-05-28T13:03:27.383" v="55" actId="1076"/>
          <ac:picMkLst>
            <pc:docMk/>
            <pc:sldMk cId="3714807353" sldId="346"/>
            <ac:picMk id="20" creationId="{57D184F1-5C89-45B9-16F8-2B0A3C2FCFDD}"/>
          </ac:picMkLst>
        </pc:picChg>
      </pc:sldChg>
      <pc:sldChg chg="modSp mod">
        <pc:chgData name="Ahonen Miri" userId="711e1345-1824-487e-8049-ddcb32659432" providerId="ADAL" clId="{C6C89793-29D9-4C85-991F-A6D8817CC888}" dt="2024-06-03T09:11:27.781" v="213" actId="20577"/>
        <pc:sldMkLst>
          <pc:docMk/>
          <pc:sldMk cId="1215899758" sldId="347"/>
        </pc:sldMkLst>
        <pc:spChg chg="mod">
          <ac:chgData name="Ahonen Miri" userId="711e1345-1824-487e-8049-ddcb32659432" providerId="ADAL" clId="{C6C89793-29D9-4C85-991F-A6D8817CC888}" dt="2024-06-03T09:11:27.781" v="213" actId="20577"/>
          <ac:spMkLst>
            <pc:docMk/>
            <pc:sldMk cId="1215899758" sldId="347"/>
            <ac:spMk id="3" creationId="{CB47D11B-0298-012D-D79B-622EEB174B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Ty&#246;kirja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Ty&#246;kirj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chemeClr val="tx1"/>
                </a:solidFill>
              </a:rPr>
              <a:t>Kuinka </a:t>
            </a:r>
            <a:r>
              <a:rPr lang="en-US" b="1" baseline="0" err="1">
                <a:solidFill>
                  <a:schemeClr val="tx1"/>
                </a:solidFill>
              </a:rPr>
              <a:t>pitkäksi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ajaksi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osallistutte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kotihoidon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tuen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kuntalisän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pilottiin</a:t>
            </a:r>
            <a:r>
              <a:rPr lang="en-US" b="1" baseline="0">
                <a:solidFill>
                  <a:schemeClr val="tx1"/>
                </a:solidFill>
              </a:rPr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1"/>
              <c:pt idx="0">
                <c:v> </c:v>
              </c:pt>
              <c:pt idx="1">
                <c:v>1 kk</c:v>
              </c:pt>
              <c:pt idx="2">
                <c:v>10 kk (koko jakso)</c:v>
              </c:pt>
              <c:pt idx="3">
                <c:v>2 kk</c:v>
              </c:pt>
              <c:pt idx="4">
                <c:v>3 kk</c:v>
              </c:pt>
              <c:pt idx="5">
                <c:v>4 kk</c:v>
              </c:pt>
              <c:pt idx="6">
                <c:v>5 kk</c:v>
              </c:pt>
              <c:pt idx="7">
                <c:v>6 kk</c:v>
              </c:pt>
              <c:pt idx="8">
                <c:v>7 kk</c:v>
              </c:pt>
              <c:pt idx="9">
                <c:v>8 kk</c:v>
              </c:pt>
              <c:pt idx="10">
                <c:v>9 kk</c:v>
              </c:pt>
            </c:strLit>
          </c:cat>
          <c:val>
            <c:numLit>
              <c:formatCode>General</c:formatCode>
              <c:ptCount val="11"/>
              <c:pt idx="0">
                <c:v>0.89285714285714279</c:v>
              </c:pt>
              <c:pt idx="1">
                <c:v>9.8214285714285712</c:v>
              </c:pt>
              <c:pt idx="2">
                <c:v>41.071428571428569</c:v>
              </c:pt>
              <c:pt idx="3">
                <c:v>7.1428571428571423</c:v>
              </c:pt>
              <c:pt idx="4">
                <c:v>6.25</c:v>
              </c:pt>
              <c:pt idx="5">
                <c:v>3.5714285714285712</c:v>
              </c:pt>
              <c:pt idx="6">
                <c:v>7.1428571428571423</c:v>
              </c:pt>
              <c:pt idx="7">
                <c:v>9.8214285714285712</c:v>
              </c:pt>
              <c:pt idx="8">
                <c:v>6.25</c:v>
              </c:pt>
              <c:pt idx="9">
                <c:v>1.785714285714286</c:v>
              </c:pt>
              <c:pt idx="10">
                <c:v>6.25</c:v>
              </c:pt>
            </c:numLit>
          </c:val>
          <c:extLst>
            <c:ext xmlns:c16="http://schemas.microsoft.com/office/drawing/2014/chart" uri="{C3380CC4-5D6E-409C-BE32-E72D297353CC}">
              <c16:uniqueId val="{00000000-D542-4A64-9475-6841F37DE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err="1">
                <a:solidFill>
                  <a:schemeClr val="tx1"/>
                </a:solidFill>
              </a:rPr>
              <a:t>Vastaajan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asema</a:t>
            </a:r>
            <a:r>
              <a:rPr lang="en-US" b="1" baseline="0">
                <a:solidFill>
                  <a:schemeClr val="tx1"/>
                </a:solidFill>
              </a:rPr>
              <a:t> </a:t>
            </a:r>
            <a:r>
              <a:rPr lang="en-US" b="1" baseline="0" err="1">
                <a:solidFill>
                  <a:schemeClr val="tx1"/>
                </a:solidFill>
              </a:rPr>
              <a:t>perheessä</a:t>
            </a:r>
            <a:endParaRPr lang="en-US" b="1" baseline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Is</c:v>
              </c:pt>
              <c:pt idx="1">
                <c:v>Äiti</c:v>
              </c:pt>
            </c:strLit>
          </c:cat>
          <c:val>
            <c:numLit>
              <c:formatCode>General</c:formatCode>
              <c:ptCount val="2"/>
              <c:pt idx="0">
                <c:v>5.3571428571428568</c:v>
              </c:pt>
              <c:pt idx="1">
                <c:v>94.642857142857139</c:v>
              </c:pt>
            </c:numLit>
          </c:val>
          <c:extLst>
            <c:ext xmlns:c16="http://schemas.microsoft.com/office/drawing/2014/chart" uri="{C3380CC4-5D6E-409C-BE32-E72D297353CC}">
              <c16:uniqueId val="{00000000-3237-400B-99BC-DCADBBCAC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Taul1!$A$3:$A$8</cx:f>
        <cx:lvl ptCount="6">
          <cx:pt idx="0">Kunnan viestintä</cx:pt>
          <cx:pt idx="1">Lehti</cx:pt>
          <cx:pt idx="2">netti, some</cx:pt>
          <cx:pt idx="3">ystävät, tutut</cx:pt>
          <cx:pt idx="4">muut äidit</cx:pt>
          <cx:pt idx="5">eos</cx:pt>
        </cx:lvl>
      </cx:strDim>
      <cx:numDim type="val">
        <cx:f>Taul1!$B$3:$B$8</cx:f>
        <cx:lvl ptCount="6" formatCode="0,0\ %">
          <cx:pt idx="0">0.505</cx:pt>
          <cx:pt idx="1">0.13600000000000001</cx:pt>
          <cx:pt idx="2">0.38800000000000001</cx:pt>
          <cx:pt idx="3">0.42699999999999999</cx:pt>
          <cx:pt idx="4">0.155</cx:pt>
          <cx:pt idx="5">0.048000000000000001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>
              <a:defRPr b="1">
                <a:solidFill>
                  <a:schemeClr val="tx1"/>
                </a:solidFill>
              </a:defRPr>
            </a:pPr>
            <a:r>
              <a:rPr lang="en-US" sz="1500" b="1" baseline="0" err="1">
                <a:solidFill>
                  <a:schemeClr val="tx1"/>
                </a:solidFill>
                <a:effectLst/>
                <a:latin typeface="+mn-lt"/>
              </a:rPr>
              <a:t>Mistä</a:t>
            </a:r>
            <a:r>
              <a:rPr lang="en-US" sz="1500" b="1" baseline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500" b="1" baseline="0" err="1">
                <a:solidFill>
                  <a:schemeClr val="tx1"/>
                </a:solidFill>
                <a:effectLst/>
                <a:latin typeface="+mn-lt"/>
              </a:rPr>
              <a:t>sait</a:t>
            </a:r>
            <a:r>
              <a:rPr lang="en-US" sz="1500" b="1" baseline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500" b="1" baseline="0" err="1">
                <a:solidFill>
                  <a:schemeClr val="tx1"/>
                </a:solidFill>
                <a:effectLst/>
                <a:latin typeface="+mn-lt"/>
              </a:rPr>
              <a:t>tiedon</a:t>
            </a:r>
            <a:r>
              <a:rPr lang="en-US" sz="1500" b="1" baseline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500" b="1" baseline="0" err="1">
                <a:solidFill>
                  <a:schemeClr val="tx1"/>
                </a:solidFill>
                <a:effectLst/>
                <a:latin typeface="+mn-lt"/>
              </a:rPr>
              <a:t>pilotista</a:t>
            </a:r>
            <a:r>
              <a:rPr lang="en-US" sz="1500" b="1" baseline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lang="fi-FI" sz="1500" b="1">
              <a:solidFill>
                <a:schemeClr val="tx1"/>
              </a:solidFill>
              <a:effectLst/>
              <a:latin typeface="+mn-lt"/>
            </a:endParaRPr>
          </a:p>
        </cx:rich>
      </cx:tx>
    </cx:title>
    <cx:plotArea>
      <cx:plotAreaRegion>
        <cx:series layoutId="funnel" uniqueId="{CBC3A5F3-0EF2-43A0-A50E-BFB52E864ECE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tx1"/>
                </a:solidFill>
              </a:defRPr>
            </a:pPr>
            <a:endParaRPr lang="fi-FI" sz="1400" b="1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Taul1!$A$32:$A$38</cx:f>
        <cx:lvl ptCount="7">
          <cx:pt idx="0">haluan hoitaa lastani itse kotona</cx:pt>
          <cx:pt idx="1">kuntalisä mahdollisti kotiinjäämisen taloudellisesti</cx:pt>
          <cx:pt idx="2">koen lapseni olevan liian pieni varhaiskasvatukseen</cx:pt>
          <cx:pt idx="3">varhaiskasvatus ei tunnu hoitajaresurssin takia sopivalta vaihtoehdolta</cx:pt>
          <cx:pt idx="4">työn ja perheen yhteensovittamisen haasteiden vuoksi</cx:pt>
          <cx:pt idx="5">vaikeuksia saada varhaiskasvatuspaikkaa läheltä kotia</cx:pt>
          <cx:pt idx="6">olen muutenkin kotona, esim. työtön</cx:pt>
        </cx:lvl>
      </cx:strDim>
      <cx:numDim type="val">
        <cx:f>Taul1!$B$32:$B$38</cx:f>
        <cx:lvl ptCount="7" formatCode="0,0\ %">
          <cx:pt idx="0">0.79600000000000004</cx:pt>
          <cx:pt idx="1">0.76700000000000002</cx:pt>
          <cx:pt idx="2">0.76700000000000002</cx:pt>
          <cx:pt idx="3">0.33000000000000002</cx:pt>
          <cx:pt idx="4">0.126</cx:pt>
          <cx:pt idx="5">0.058000000000000003</cx:pt>
          <cx:pt idx="6">0.037999999999999999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just" rtl="0">
              <a:defRPr b="1">
                <a:solidFill>
                  <a:schemeClr val="tx1"/>
                </a:solidFill>
              </a:defRPr>
            </a:pPr>
            <a:r>
              <a:rPr lang="fi-FI" sz="1500" b="1" i="0" baseline="0">
                <a:solidFill>
                  <a:schemeClr val="tx1"/>
                </a:solidFill>
                <a:effectLst/>
                <a:latin typeface="+mn-lt"/>
              </a:rPr>
              <a:t>Osallistumismotiivit</a:t>
            </a:r>
            <a:endParaRPr lang="fi-FI" sz="1500" b="1">
              <a:solidFill>
                <a:schemeClr val="tx1"/>
              </a:solidFill>
              <a:effectLst/>
              <a:latin typeface="+mn-lt"/>
            </a:endParaRPr>
          </a:p>
        </cx:rich>
      </cx:tx>
    </cx:title>
    <cx:plotArea>
      <cx:plotAreaRegion>
        <cx:series layoutId="funnel" uniqueId="{A6B0F3BF-E2F1-442B-91D6-786C919E61B2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tx1"/>
                </a:solidFill>
              </a:defRPr>
            </a:pPr>
            <a:endParaRPr lang="fi-FI" sz="1400" b="1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0FF-EE06-A746-B168-918D6BB36FB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93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0FF-EE06-A746-B168-918D6BB36FB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919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068649" cy="1511223"/>
          </a:xfrm>
        </p:spPr>
        <p:txBody>
          <a:bodyPr anchor="b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2381208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1506" y="507675"/>
            <a:ext cx="2383367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3"/>
            <a:ext cx="109728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-1" y="2407298"/>
            <a:ext cx="10851503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3199" y="1415284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336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3.6.2024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3.6.2024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3551" y="290509"/>
            <a:ext cx="2495787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5358" y="2187087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7153" y="2211017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7232" y="2180895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6027407" y="230740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97" y="55091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00" y="1913948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123614" y="0"/>
            <a:ext cx="3286538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38" y="580066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238" y="1913947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1253430" y="106929"/>
            <a:ext cx="3740090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10963" y="-5828"/>
            <a:ext cx="12191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24" y="65963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51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1"/>
            <a:ext cx="4024745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1191491" y="0"/>
            <a:ext cx="1729618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93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0347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864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3.6.2024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3872" y="5488126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942562" y="5688766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4814" y="5489649"/>
            <a:ext cx="622347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2468" y="5480879"/>
            <a:ext cx="579397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F976-9250-D5C1-3D4C-3751B60C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16BF0F-F852-73FC-1E5D-D78CEE8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32C70B-E849-A3D5-EC09-6A42370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20ECA9-4620-6330-D31D-D9B26F3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5F499B-A4AD-DBEC-4438-C059F6E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-1" y="668867"/>
            <a:ext cx="4314815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48C19-F8A2-D98C-430A-D901453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62255-68D6-D9A4-CC39-58B7918B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64434-4203-C237-6B40-D9ABC4B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01DF0-C3CD-B6A7-F97D-DFBA48DF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02A6-53B7-1580-9A57-6227AEAF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11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488E-9635-F76F-9AB7-2CFB890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ECBEC-97D9-2968-3B22-7741CAA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B6B64-1511-FDD6-4906-DEFCEB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37400-3F4D-0888-1DE6-F9671CA9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03541-69C7-A592-1C1A-60AFDD61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20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C05C9-1CBA-31A7-1F82-836CB2D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8D1B4-FA8D-4983-B7AB-D8B73E3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79487-8E0E-ACD1-E463-BDACEE5D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E0DBC-9B5F-8AC7-8B9D-54F4142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16112D-86C3-3276-DB79-D2235D1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28966C-40A6-CAF1-0663-0450E704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997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917BC-4869-1FC9-508D-7145E446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68EB4-4ED4-FC6A-4F40-5107FCE0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AB4DB-62F8-47A1-E5DA-AACA64D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A05E7A-E2ED-6D81-1EF2-E5EB1194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B6722-A8CB-A4E4-7733-B3D432E5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64EAF0-02D8-03C3-6DC7-AF59AA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9B96F2-AA76-B02F-D1C0-82499FE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C28BF-E5FE-C8C6-3BDF-29E23C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53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6566-1408-8AB2-091A-091B5C39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60303-9937-F58A-8530-56962C1C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A2012-34FB-78F3-A106-3FD503F6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2B42C2-D292-3374-9719-8185426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32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CA73D-9708-BCE6-A409-746466AB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9085DE-FEA1-4519-949D-6715F9D0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2FB12F-344B-06FE-3FC8-76AFAC0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BA04F-BF1C-3B2B-37C0-DDEA8AE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A8C4B-6F98-6AAF-97FB-1E50F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0E1F2A-AF35-B39F-BB1E-CA056836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5403D-65F2-41DE-6A9A-C07A2D87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E42C80-5ECE-44B8-F58D-FB9163D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93A4FE-BD5F-C33C-40FF-FD22F9F3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8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77D97-8C82-43BA-0851-D23ABC7E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FF56D8-7ABF-000B-B433-E8B0DDB4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95C4C-3A5A-0D42-E71D-19AF0152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C473-02ED-3D17-EDC3-CCE3B5D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55A3C3-6EB9-CDC8-6C77-D73FB4C5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66658-1656-D669-7F4E-10E99CA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60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775C-AFE4-3D62-994D-EBCCBFC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3ABCDA-191A-7DE0-4041-7092125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52E44-3AB4-3A2E-43C9-C0A4F9D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878E6-3105-BFB3-BC3F-38965D78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338300-26C4-F9B1-5107-DB938E3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242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FBD77DB-4329-79B1-E024-297AF80D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A9756A-89B0-64DD-4E80-98CDF0D2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AC0D5-ABB8-7E1C-8446-13E9202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9DF4F-02A0-5800-BB5D-41EA69B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3A671-26EB-5F00-A273-8AC45BA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59999" y="2350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14" y="509522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414" y="1815713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694" y="136524"/>
            <a:ext cx="6025253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1003300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00" y="3634774"/>
            <a:ext cx="9234208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9931606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0" y="2396180"/>
            <a:ext cx="10404763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8473" y="976745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" y="2478231"/>
            <a:ext cx="11010592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6" r:id="rId3"/>
    <p:sldLayoutId id="2147483727" r:id="rId4"/>
    <p:sldLayoutId id="2147483675" r:id="rId5"/>
    <p:sldLayoutId id="214748370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77" r:id="rId12"/>
    <p:sldLayoutId id="2147483707" r:id="rId13"/>
    <p:sldLayoutId id="2147483666" r:id="rId14"/>
    <p:sldLayoutId id="2147483708" r:id="rId15"/>
    <p:sldLayoutId id="2147483684" r:id="rId16"/>
    <p:sldLayoutId id="2147483726" r:id="rId17"/>
    <p:sldLayoutId id="2147483702" r:id="rId18"/>
    <p:sldLayoutId id="2147483705" r:id="rId19"/>
    <p:sldLayoutId id="2147483688" r:id="rId20"/>
    <p:sldLayoutId id="2147483689" r:id="rId21"/>
    <p:sldLayoutId id="2147483690" r:id="rId22"/>
    <p:sldLayoutId id="2147483691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D90164-3B20-EC53-4D2B-056AF3A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55FF7-0682-8BE4-DCAC-162B93C0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0EB7F-770F-F593-3FC0-160A5284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250-3C0B-48C9-B49F-9748976822DC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D43355-F749-FF9E-0007-AA745C93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66B4C-F9A3-7B86-9008-CBB0A5EE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32.png"/><Relationship Id="rId4" Type="http://schemas.microsoft.com/office/2014/relationships/chartEx" Target="../charts/chartEx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kela.fi/kotihoidontuki-muiden-etuuksien-vaikutu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mpaala.fi/kasvatus-ja-opetus/kotihoidon-tuen-kuntalisapilotti/" TargetMode="External"/><Relationship Id="rId2" Type="http://schemas.openxmlformats.org/officeDocument/2006/relationships/hyperlink" Target="mailto:kuntalisapilotti@lempaala.fi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kaspalvelu.sarastia.fi/lomakkeet/verokorttiasiat/" TargetMode="External"/><Relationship Id="rId2" Type="http://schemas.openxmlformats.org/officeDocument/2006/relationships/hyperlink" Target="https://www.vero.fi/henkiloasiakkaat/verokortti-ja-veroilmoitus/verokortti/nain-tilaat-verokortin-omaverossa/n%C3%A4in-tilaat-verokortin-palkkaa-tai-etuutta-varten-omaverossa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jpg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6E331E0-EE16-2C6C-9DB0-E46874750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/>
              <a:t>Kotihoidon tuen kuntalisäpilotti vol.2</a:t>
            </a:r>
          </a:p>
          <a:p>
            <a:r>
              <a:rPr lang="fi-FI" b="1"/>
              <a:t>1.8.2024–31.5.2025</a:t>
            </a:r>
            <a:endParaRPr lang="en-FI" b="1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CB0B3D-A6B9-F532-0CF7-EE47A9E0D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Infotilaisuus 28.5.2024 klo. 17</a:t>
            </a:r>
          </a:p>
        </p:txBody>
      </p:sp>
    </p:spTree>
    <p:extLst>
      <p:ext uri="{BB962C8B-B14F-4D97-AF65-F5344CB8AC3E}">
        <p14:creationId xmlns:p14="http://schemas.microsoft.com/office/powerpoint/2010/main" val="29185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5E507C7-FA12-4FDC-2223-426DF1A5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987749E-5779-ECEE-1DEE-61FA2328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Osallistumisaika ja vastaajan asema perheessä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8E717B92-F02E-D8F5-3E5A-715E1DFAF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431636"/>
              </p:ext>
            </p:extLst>
          </p:nvPr>
        </p:nvGraphicFramePr>
        <p:xfrm>
          <a:off x="607291" y="1828797"/>
          <a:ext cx="3650673" cy="317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6960D7E3-34F5-16E9-CF86-815CB452D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569140"/>
              </p:ext>
            </p:extLst>
          </p:nvPr>
        </p:nvGraphicFramePr>
        <p:xfrm>
          <a:off x="4563080" y="1828797"/>
          <a:ext cx="3418320" cy="317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A6043873-E891-9E43-C60F-12B9AC576B00}"/>
              </a:ext>
            </a:extLst>
          </p:cNvPr>
          <p:cNvSpPr/>
          <p:nvPr/>
        </p:nvSpPr>
        <p:spPr>
          <a:xfrm>
            <a:off x="7539209" y="4666020"/>
            <a:ext cx="1494613" cy="6723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/>
              <a:t>Yhdessä vanhemmista kyselyyn vastasi 14,2 %.</a:t>
            </a:r>
          </a:p>
        </p:txBody>
      </p:sp>
      <p:cxnSp>
        <p:nvCxnSpPr>
          <p:cNvPr id="27" name="Yhdistin: Kulma 26">
            <a:extLst>
              <a:ext uri="{FF2B5EF4-FFF2-40B4-BE49-F238E27FC236}">
                <a16:creationId xmlns:a16="http://schemas.microsoft.com/office/drawing/2014/main" id="{676129B3-B5D1-5879-7D79-255B0AF76E2A}"/>
              </a:ext>
            </a:extLst>
          </p:cNvPr>
          <p:cNvCxnSpPr/>
          <p:nvPr/>
        </p:nvCxnSpPr>
        <p:spPr>
          <a:xfrm rot="16200000" flipV="1">
            <a:off x="7494366" y="4275497"/>
            <a:ext cx="618837" cy="5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8F5061C1-9303-250F-B25A-976DCA81C26C}"/>
              </a:ext>
            </a:extLst>
          </p:cNvPr>
          <p:cNvSpPr/>
          <p:nvPr/>
        </p:nvSpPr>
        <p:spPr>
          <a:xfrm>
            <a:off x="8455306" y="1000952"/>
            <a:ext cx="2898494" cy="1452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500" b="1"/>
              <a:t>Tyypillinen lasta hoitava henkilö on 30–34-vuotias ydinperheen äiti, joka tienasi ennen kuntalisäjaksoa 30–34 t€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37FD6D8-FD99-1225-4347-1E5D9CD142C9}"/>
              </a:ext>
            </a:extLst>
          </p:cNvPr>
          <p:cNvSpPr txBox="1"/>
          <p:nvPr/>
        </p:nvSpPr>
        <p:spPr>
          <a:xfrm>
            <a:off x="5812312" y="4708111"/>
            <a:ext cx="73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ä</a:t>
            </a:r>
          </a:p>
        </p:txBody>
      </p:sp>
      <p:pic>
        <p:nvPicPr>
          <p:cNvPr id="5" name="Kuva 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4E1FFE8E-5927-B110-3E01-BD8D61EC7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BB2F31-5E6D-FEE7-B811-83FAAEC5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/>
          <a:lstStyle/>
          <a:p>
            <a:r>
              <a:rPr lang="en-US" err="1"/>
              <a:t>Tiedotus</a:t>
            </a:r>
            <a:r>
              <a:rPr lang="en-US"/>
              <a:t> ja </a:t>
            </a:r>
            <a:r>
              <a:rPr lang="en-US" err="1"/>
              <a:t>motiivit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FA104C0-DD91-3ADD-8C41-096F204E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Sisällön paikkamerkki 6">
                <a:extLst>
                  <a:ext uri="{FF2B5EF4-FFF2-40B4-BE49-F238E27FC236}">
                    <a16:creationId xmlns:a16="http://schemas.microsoft.com/office/drawing/2014/main" id="{5E68C8ED-862E-2817-D1A0-C9AE44299A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5807204"/>
                  </p:ext>
                </p:extLst>
              </p:nvPr>
            </p:nvGraphicFramePr>
            <p:xfrm>
              <a:off x="355600" y="1828800"/>
              <a:ext cx="4114800" cy="31734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Sisällön paikkamerkki 6">
                <a:extLst>
                  <a:ext uri="{FF2B5EF4-FFF2-40B4-BE49-F238E27FC236}">
                    <a16:creationId xmlns:a16="http://schemas.microsoft.com/office/drawing/2014/main" id="{5E68C8ED-862E-2817-D1A0-C9AE44299A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00" y="1828800"/>
                <a:ext cx="4114800" cy="317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Sisällön paikkamerkki 6">
                <a:extLst>
                  <a:ext uri="{FF2B5EF4-FFF2-40B4-BE49-F238E27FC236}">
                    <a16:creationId xmlns:a16="http://schemas.microsoft.com/office/drawing/2014/main" id="{C08E28CA-C177-F389-170C-F36BD2B23EF6}"/>
                  </a:ext>
                </a:extLst>
              </p:cNvPr>
              <p:cNvGraphicFramePr>
                <a:graphicFrameLocks noGrp="1"/>
              </p:cNvGraphicFramePr>
              <p:nvPr>
                <p:ph idx="13"/>
                <p:extLst>
                  <p:ext uri="{D42A27DB-BD31-4B8C-83A1-F6EECF244321}">
                    <p14:modId xmlns:p14="http://schemas.microsoft.com/office/powerpoint/2010/main" val="3816850492"/>
                  </p:ext>
                </p:extLst>
              </p:nvPr>
            </p:nvGraphicFramePr>
            <p:xfrm>
              <a:off x="4470400" y="1828800"/>
              <a:ext cx="7010400" cy="31734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Sisällön paikkamerkki 6">
                <a:extLst>
                  <a:ext uri="{FF2B5EF4-FFF2-40B4-BE49-F238E27FC236}">
                    <a16:creationId xmlns:a16="http://schemas.microsoft.com/office/drawing/2014/main" id="{C08E28CA-C177-F389-170C-F36BD2B23E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0400" y="1828800"/>
                <a:ext cx="7010400" cy="31734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Kuva 2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45FFA72B-843B-446C-D6F1-6B2AE3AF7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BE268F7-FD1A-EB74-FA9D-6DDED828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 anchor="ctr">
            <a:normAutofit/>
          </a:bodyPr>
          <a:lstStyle/>
          <a:p>
            <a:r>
              <a:rPr lang="fi-FI"/>
              <a:t>Usein kysytyt 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4232A-5A56-5A7D-407D-B831FCE5D8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67673" y="1753644"/>
            <a:ext cx="4504494" cy="4309628"/>
          </a:xfrm>
        </p:spPr>
        <p:txBody>
          <a:bodyPr>
            <a:normAutofit fontScale="92500"/>
          </a:bodyPr>
          <a:lstStyle/>
          <a:p>
            <a:pPr marL="0" indent="0" rtl="0" fontAlgn="base">
              <a:buNone/>
            </a:pPr>
            <a:r>
              <a:rPr lang="fi-FI" sz="1400" b="1" i="0" u="none" strike="noStrike">
                <a:effectLst/>
              </a:rPr>
              <a:t>Voiko lapsi osallistua tilapäiseen varhaiskasvatukseen?</a:t>
            </a:r>
            <a:r>
              <a:rPr lang="en-US" sz="1400" b="0" i="0">
                <a:effectLst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>
                <a:solidFill>
                  <a:schemeClr val="accent4"/>
                </a:solidFill>
                <a:effectLst/>
              </a:rPr>
              <a:t>Ei. Pilotin aikana varhaiskasvatukseen osallistuminen ei ole mahdollista (kunnallinen varhaiskasvatus, palvelusetelit tai muu kunnan tukema varhaiskasvatus)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>
                <a:solidFill>
                  <a:schemeClr val="accent4"/>
                </a:solidFill>
                <a:effectLst/>
              </a:rPr>
              <a:t>Pilotti ei rajaa mahdollisuutta osallistua kunnan järjestämään kerhotoimintaan (kohtaamispaikat), seurakunnan kerhoihin ym.</a:t>
            </a:r>
            <a:endParaRPr lang="en-US" sz="1400" b="0" i="0">
              <a:solidFill>
                <a:schemeClr val="accent4"/>
              </a:solidFill>
              <a:effectLst/>
            </a:endParaRPr>
          </a:p>
          <a:p>
            <a:pPr marL="0" indent="0">
              <a:buNone/>
            </a:pPr>
            <a:r>
              <a:rPr lang="fi-FI" sz="1400" b="1"/>
              <a:t>Miten toimitaan olemassa olevien varhaiskasvatuspaikkojen osalta pilottiin osallistuessa?</a:t>
            </a:r>
          </a:p>
          <a:p>
            <a:r>
              <a:rPr lang="fi-FI" sz="1400" b="0" i="0">
                <a:solidFill>
                  <a:schemeClr val="accent4"/>
                </a:solidFill>
                <a:effectLst/>
              </a:rPr>
              <a:t>Perheen alle 5-vuotiaat lapset eivät voi osallistua varhaiskasvatukseen pilotin aikana. Perhe voi kuitenkin käyttää varhaiskasvatuspaikkaan hoitopaikkatakuuta, jonka minimi keston on oltava 4 kuukautta. </a:t>
            </a:r>
          </a:p>
          <a:p>
            <a:r>
              <a:rPr lang="fi-FI" sz="1400" b="0" i="0">
                <a:solidFill>
                  <a:schemeClr val="accent4"/>
                </a:solidFill>
                <a:effectLst/>
              </a:rPr>
              <a:t>Hoitopaikkatakuulla paluu varhaiskasvatukseen onnistuu kuitenkin ainoastaan elokuussa, ei muina kuukausina</a:t>
            </a:r>
          </a:p>
        </p:txBody>
      </p:sp>
      <p:pic>
        <p:nvPicPr>
          <p:cNvPr id="6" name="Kuva 5" descr="Kuva, joka sisältää kohteen vaate, tyttö, jalkineet, henkilö&#10;&#10;Kuvaus luotu automaattisesti">
            <a:extLst>
              <a:ext uri="{FF2B5EF4-FFF2-40B4-BE49-F238E27FC236}">
                <a16:creationId xmlns:a16="http://schemas.microsoft.com/office/drawing/2014/main" id="{4A664007-1AEE-66EC-C360-CD5D37B3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959"/>
            <a:ext cx="4265155" cy="2985608"/>
          </a:xfrm>
          <a:prstGeom prst="rect">
            <a:avLst/>
          </a:prstGeom>
          <a:noFill/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6F9FC2F-A000-1E4C-2794-156B3B0A9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pic>
        <p:nvPicPr>
          <p:cNvPr id="5" name="Kuva 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81AA8516-F819-1373-3500-80BBE2C1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6F9FC2F-A000-1E4C-2794-156B3B0A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4232A-5A56-5A7D-407D-B831FCE5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fi-FI" sz="1500" b="1" i="0" u="none" strike="noStrike">
                <a:solidFill>
                  <a:srgbClr val="005396"/>
                </a:solidFill>
                <a:effectLst/>
                <a:latin typeface="Arial" panose="020B0604020202020204" pitchFamily="34" charset="0"/>
              </a:rPr>
              <a:t>Voiko osallistumisaikaa muuttaa tai osallistumista keskeyttää?</a:t>
            </a:r>
            <a:r>
              <a:rPr lang="en-US" sz="15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5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500" b="0" i="0" u="none" strike="noStrike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Osallistumisen voi keskeyttää</a:t>
            </a:r>
            <a:r>
              <a:rPr lang="en-US" sz="1500" b="0" i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​. </a:t>
            </a:r>
            <a:r>
              <a:rPr lang="fi-FI" sz="1500" b="1" i="0" u="none" strike="noStrike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Muutoksista</a:t>
            </a:r>
            <a:r>
              <a:rPr lang="fi-FI" sz="1500" b="0" i="0" u="none" strike="noStrike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500" b="1" i="0" u="none" strike="noStrike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ilmoitetaan pilotin sähköpostiosoitteeseen </a:t>
            </a:r>
            <a:r>
              <a:rPr lang="fi-FI" sz="1500" b="0" i="0" u="none" strike="noStrike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(muutto toiselle paikkakunnalle, ensisijaisen hoitajan vaihtuminen, vanhempainpäivärahat jne.) </a:t>
            </a:r>
            <a:endParaRPr lang="fi-FI" sz="1500" b="1" i="0" u="none" strike="noStrike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500" i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Osallistujat ovat velvollisia ilmoittamaan muutoksista ajoissa. Perusteetta maksetut kuntalisät voidaan periä takaisin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500" i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Muutoksien pohjalta laaditaan uusi viranhaltijapäätös</a:t>
            </a:r>
          </a:p>
          <a:p>
            <a:pPr marL="0" indent="0" algn="l" rtl="0" fontAlgn="base">
              <a:buNone/>
            </a:pPr>
            <a:r>
              <a:rPr lang="fi-FI" sz="1500" b="1" i="0" u="none" strike="noStrike">
                <a:solidFill>
                  <a:srgbClr val="005396"/>
                </a:solidFill>
                <a:effectLst/>
                <a:latin typeface="Arial" panose="020B0604020202020204" pitchFamily="34" charset="0"/>
              </a:rPr>
              <a:t>Vaikuttaako kuntalisä Kelan maksamiin etuuksiin?</a:t>
            </a:r>
          </a:p>
          <a:p>
            <a:pPr fontAlgn="base"/>
            <a:r>
              <a:rPr lang="fi-FI" sz="1500" b="0" i="0">
                <a:solidFill>
                  <a:schemeClr val="accent4"/>
                </a:solidFill>
                <a:effectLst/>
              </a:rPr>
              <a:t>Kotihoidon tuki ja sen kuntalisä voivat vaikuttaa muihin Kelan maksamiin etuuksiin. Kotihoidon tuki ja kuntalisä lasketaan opintotuen tulovalvonnassa tuloksi. Tuet voivat vaikuttaa myös työttömyysetuuteen</a:t>
            </a:r>
          </a:p>
          <a:p>
            <a:pPr fontAlgn="base"/>
            <a:r>
              <a:rPr lang="fi-FI" sz="1500" b="0" i="0">
                <a:solidFill>
                  <a:schemeClr val="accent4"/>
                </a:solidFill>
                <a:effectLst/>
              </a:rPr>
              <a:t>Toisaalta on huomioitavaa, että vanhempainpäivärahat vaikuttavat kotihoidon tukeen ja sen kuntalisään. Lisää aiheesta löydät Kelan nettisivuilta: </a:t>
            </a:r>
            <a:r>
              <a:rPr lang="fi-FI" sz="1500" b="0" i="0">
                <a:solidFill>
                  <a:schemeClr val="accent4"/>
                </a:solidFill>
                <a:effectLst/>
                <a:hlinkClick r:id="rId2"/>
              </a:rPr>
              <a:t>www.kela.fi/kotihoidontuki-muiden-etuuksien-vaikutus</a:t>
            </a:r>
            <a:endParaRPr lang="fi-FI" sz="1500" b="0" i="0">
              <a:solidFill>
                <a:schemeClr val="accent4"/>
              </a:solidFill>
              <a:effectLst/>
            </a:endParaRPr>
          </a:p>
          <a:p>
            <a:pPr fontAlgn="base"/>
            <a:endParaRPr lang="en-US" b="1" i="0">
              <a:solidFill>
                <a:schemeClr val="accent4"/>
              </a:solidFill>
              <a:effectLst/>
            </a:endParaRPr>
          </a:p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BE268F7-FD1A-EB74-FA9D-6DDED828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Usein kysytyt kysymykset</a:t>
            </a:r>
            <a:endParaRPr lang="fi-FI"/>
          </a:p>
        </p:txBody>
      </p:sp>
      <p:pic>
        <p:nvPicPr>
          <p:cNvPr id="5" name="Kuva 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E1943153-CC72-4B59-07B2-37F82817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  <p:pic>
        <p:nvPicPr>
          <p:cNvPr id="7" name="Kuva 6" descr="Kuva, joka sisältää kohteen liitu, vaate, maa, henkilö&#10;&#10;Kuvaus luotu automaattisesti">
            <a:extLst>
              <a:ext uri="{FF2B5EF4-FFF2-40B4-BE49-F238E27FC236}">
                <a16:creationId xmlns:a16="http://schemas.microsoft.com/office/drawing/2014/main" id="{09D7706D-4A4F-C921-AF54-68AA51B0D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6" t="345" r="3989" b="11198"/>
          <a:stretch/>
        </p:blipFill>
        <p:spPr>
          <a:xfrm>
            <a:off x="7100047" y="188260"/>
            <a:ext cx="3182862" cy="1985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73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3265C-35C7-3790-83F8-91FE08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Usein kysytyt 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6A3A9-16DD-5468-D350-8BFCF3A9B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i="0" dirty="0">
                <a:solidFill>
                  <a:schemeClr val="accent1"/>
                </a:solidFill>
                <a:effectLst/>
              </a:rPr>
              <a:t>Miksi pilottiin osallistumisehtona on, että kaikki alle 5-vuotiaat on hoidettav</a:t>
            </a:r>
            <a:r>
              <a:rPr lang="fi-FI" b="1" dirty="0">
                <a:solidFill>
                  <a:schemeClr val="accent1"/>
                </a:solidFill>
              </a:rPr>
              <a:t>a kotona?</a:t>
            </a:r>
            <a:endParaRPr lang="fi-FI" b="1" i="0" dirty="0">
              <a:solidFill>
                <a:schemeClr val="accent1"/>
              </a:solidFill>
              <a:effectLst/>
            </a:endParaRPr>
          </a:p>
          <a:p>
            <a:r>
              <a:rPr lang="fi-FI" b="0" i="0" dirty="0">
                <a:solidFill>
                  <a:schemeClr val="accent4"/>
                </a:solidFill>
                <a:effectLst/>
              </a:rPr>
              <a:t>Pilottiin osallistumisen ehdot on määritelty poliittisella päätöksellä. Viranhaltijoiden esittämä rajaus alle 3-vuotiaista nostettiin koskemaan alle 5-vuotiaita, jotta myös vanhemmilla lapsilla olisi oikeus kotihoitoon lähimmäisten toimesta. Rajauksella toivottiin pilotille myös lisää vaikuttavuutta varhaiskasvatuksen tarpeeseen kunnassa</a:t>
            </a:r>
          </a:p>
          <a:p>
            <a:pPr lvl="1"/>
            <a:r>
              <a:rPr lang="fi-FI" b="0" i="0" dirty="0">
                <a:solidFill>
                  <a:schemeClr val="accent4"/>
                </a:solidFill>
                <a:effectLst/>
              </a:rPr>
              <a:t>Osallistumisen ehdot on päätetty kasvatus- ja opetuslautakunnan kokouksessa 18.1.2023 § 12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D1B0CBC-8EB6-7307-5C42-45A5FB10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8" name="Kuva 7" descr="Mies ja vauva ääriviiva">
            <a:extLst>
              <a:ext uri="{FF2B5EF4-FFF2-40B4-BE49-F238E27FC236}">
                <a16:creationId xmlns:a16="http://schemas.microsoft.com/office/drawing/2014/main" id="{CE404422-D0D3-A3D5-C529-D47FF8A0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2144" y="3766445"/>
            <a:ext cx="1752000" cy="1752000"/>
          </a:xfrm>
          <a:prstGeom prst="rect">
            <a:avLst/>
          </a:prstGeom>
        </p:spPr>
      </p:pic>
      <p:sp>
        <p:nvSpPr>
          <p:cNvPr id="14" name="Puhekupla: Soikea 13">
            <a:extLst>
              <a:ext uri="{FF2B5EF4-FFF2-40B4-BE49-F238E27FC236}">
                <a16:creationId xmlns:a16="http://schemas.microsoft.com/office/drawing/2014/main" id="{75C633ED-D819-BF4A-162D-7B4704C558BC}"/>
              </a:ext>
            </a:extLst>
          </p:cNvPr>
          <p:cNvSpPr/>
          <p:nvPr/>
        </p:nvSpPr>
        <p:spPr>
          <a:xfrm>
            <a:off x="5571151" y="1387899"/>
            <a:ext cx="4612753" cy="2206166"/>
          </a:xfrm>
          <a:prstGeom prst="wedgeEllipse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328E7112-A15C-46F0-9850-017508EEA2A6}"/>
              </a:ext>
            </a:extLst>
          </p:cNvPr>
          <p:cNvSpPr txBox="1">
            <a:spLocks/>
          </p:cNvSpPr>
          <p:nvPr/>
        </p:nvSpPr>
        <p:spPr>
          <a:xfrm>
            <a:off x="5828593" y="1864655"/>
            <a:ext cx="4097867" cy="413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0053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0053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0053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0053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0053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b="1">
                <a:solidFill>
                  <a:schemeClr val="accent1"/>
                </a:solidFill>
              </a:rPr>
              <a:t>Lisää usein kysyttyjä kysymyksiä pilotin nettisivuilla!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b="1">
                <a:solidFill>
                  <a:schemeClr val="accent1"/>
                </a:solidFill>
              </a:rPr>
              <a:t>Voit lähettää meille kysymyksiä myös sähköpostitse osoitteeseen </a:t>
            </a:r>
            <a:r>
              <a:rPr lang="fi-FI" b="1" u="sng">
                <a:solidFill>
                  <a:schemeClr val="accent1"/>
                </a:solidFill>
              </a:rPr>
              <a:t>kuntalisapilotti@lempaala.fi</a:t>
            </a:r>
            <a:endParaRPr lang="fi-FI" b="1" u="sng">
              <a:solidFill>
                <a:schemeClr val="accent4"/>
              </a:solidFill>
            </a:endParaRPr>
          </a:p>
        </p:txBody>
      </p:sp>
      <p:pic>
        <p:nvPicPr>
          <p:cNvPr id="15" name="Kuva 1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5EECDAF2-6B37-34A9-F236-518DA25B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3E0D751-BA2D-687A-DFBB-039B5101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5909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  <p:pic>
        <p:nvPicPr>
          <p:cNvPr id="8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13E0467D-AAF6-614D-643F-9E0CBC81A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"/>
          <a:stretch/>
        </p:blipFill>
        <p:spPr>
          <a:xfrm>
            <a:off x="-1" y="-3176"/>
            <a:ext cx="12191999" cy="6861176"/>
          </a:xfrm>
          <a:prstGeom prst="rect">
            <a:avLst/>
          </a:prstGeom>
          <a:noFill/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4910648-A5E4-3EA8-43E5-1AAB040BB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496"/>
            <a:ext cx="6450905" cy="2082061"/>
          </a:xfrm>
        </p:spPr>
        <p:txBody>
          <a:bodyPr/>
          <a:lstStyle/>
          <a:p>
            <a:r>
              <a:rPr lang="fi-FI" dirty="0"/>
              <a:t>Kiitokset!</a:t>
            </a:r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0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Ihmisen kasvot, taapero, vaate, lapsi&#10;&#10;Kuvaus luotu automaattisesti">
            <a:extLst>
              <a:ext uri="{FF2B5EF4-FFF2-40B4-BE49-F238E27FC236}">
                <a16:creationId xmlns:a16="http://schemas.microsoft.com/office/drawing/2014/main" id="{891D098A-8658-64A2-57F1-761984FD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461" r="2319" b="2366"/>
          <a:stretch/>
        </p:blipFill>
        <p:spPr>
          <a:xfrm rot="21314834">
            <a:off x="9460432" y="81941"/>
            <a:ext cx="2324493" cy="3135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B455C60-DE80-21FA-3ECD-98845845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CDC667-160F-BD1F-41D2-E3601830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8"/>
            <a:ext cx="3213486" cy="41330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accent1"/>
                </a:solidFill>
                <a:latin typeface="Arial"/>
                <a:cs typeface="Arial"/>
              </a:rPr>
              <a:t>Pilottijaksojen aikana tarkastellaan kuntalisän vaikutuksia kunnan talouteen ja </a:t>
            </a:r>
            <a:r>
              <a:rPr lang="fi-FI" sz="1800" dirty="0" err="1">
                <a:solidFill>
                  <a:schemeClr val="accent1"/>
                </a:solidFill>
                <a:latin typeface="Arial"/>
                <a:cs typeface="Arial"/>
              </a:rPr>
              <a:t>varhaiskasvatuspalvelui-hin</a:t>
            </a:r>
            <a:r>
              <a:rPr lang="fi-FI" sz="1800" dirty="0">
                <a:solidFill>
                  <a:schemeClr val="accent1"/>
                </a:solidFill>
                <a:latin typeface="Arial"/>
                <a:cs typeface="Arial"/>
              </a:rPr>
              <a:t> sekä osallistujaperheiden kokemuksia sen käytöstä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accent1"/>
                </a:solidFill>
                <a:latin typeface="Arial"/>
                <a:cs typeface="Arial"/>
              </a:rPr>
              <a:t>Pilotin aikana tuotettua tietoa hyödynnetään kuntalisän kehittämiseksi sekä sen jatkoa koskevan päätöksenteon tukena</a:t>
            </a:r>
          </a:p>
          <a:p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13E0BFC6-0DE0-AFAB-5C01-F0288C8D7976}"/>
              </a:ext>
            </a:extLst>
          </p:cNvPr>
          <p:cNvSpPr/>
          <p:nvPr/>
        </p:nvSpPr>
        <p:spPr>
          <a:xfrm>
            <a:off x="4051686" y="2506402"/>
            <a:ext cx="2784384" cy="1448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b="1" dirty="0"/>
              <a:t>Kunnanvaltuuston päätös kuntalisän pilotoinnin toteutussuunnitelmasta 23.11.2022 ja määrärahasta 22.2.2023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C5A82D4-F3F2-C39A-8452-777B878144EE}"/>
              </a:ext>
            </a:extLst>
          </p:cNvPr>
          <p:cNvSpPr/>
          <p:nvPr/>
        </p:nvSpPr>
        <p:spPr>
          <a:xfrm>
            <a:off x="7023840" y="2518025"/>
            <a:ext cx="2784384" cy="1448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b="1"/>
              <a:t>Ensimmäinen pilottivuosi 1.8.2023–31.5.2024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F4C40464-BCCF-24C7-EB00-3A00AC7ED8C0}"/>
              </a:ext>
            </a:extLst>
          </p:cNvPr>
          <p:cNvSpPr/>
          <p:nvPr/>
        </p:nvSpPr>
        <p:spPr>
          <a:xfrm>
            <a:off x="4068245" y="4072806"/>
            <a:ext cx="2784385" cy="1463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b="1"/>
              <a:t>Päätös toisesta pilottijaksosta 22.11.2023 talousarviossa 2024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149EDA0A-0E89-6765-B028-26D93C99CFAB}"/>
              </a:ext>
            </a:extLst>
          </p:cNvPr>
          <p:cNvSpPr/>
          <p:nvPr/>
        </p:nvSpPr>
        <p:spPr>
          <a:xfrm>
            <a:off x="7023840" y="4067725"/>
            <a:ext cx="2784384" cy="1448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b="1"/>
              <a:t>Hakuaika 15.2.2024–31.3.2024 Toinen pilottijakso alkaa 1.8.2024!</a:t>
            </a: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67534844-CD9C-AB03-BA1F-235BC7F513AA}"/>
              </a:ext>
            </a:extLst>
          </p:cNvPr>
          <p:cNvSpPr/>
          <p:nvPr/>
        </p:nvSpPr>
        <p:spPr>
          <a:xfrm rot="8145031">
            <a:off x="6581792" y="3914983"/>
            <a:ext cx="653510" cy="238533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65A3047-2290-C333-927A-517DA15E1D3C}"/>
              </a:ext>
            </a:extLst>
          </p:cNvPr>
          <p:cNvSpPr/>
          <p:nvPr/>
        </p:nvSpPr>
        <p:spPr>
          <a:xfrm>
            <a:off x="6736466" y="3162478"/>
            <a:ext cx="376045" cy="266863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CABC9706-D597-4732-A7A6-916225BDF10A}"/>
              </a:ext>
            </a:extLst>
          </p:cNvPr>
          <p:cNvSpPr/>
          <p:nvPr/>
        </p:nvSpPr>
        <p:spPr>
          <a:xfrm>
            <a:off x="6736466" y="4791742"/>
            <a:ext cx="376045" cy="266863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engänjäljet tasaisella täytöllä">
            <a:extLst>
              <a:ext uri="{FF2B5EF4-FFF2-40B4-BE49-F238E27FC236}">
                <a16:creationId xmlns:a16="http://schemas.microsoft.com/office/drawing/2014/main" id="{48FA2BFB-FBE7-9F6F-B135-81B957EFE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23404">
            <a:off x="6936048" y="5734107"/>
            <a:ext cx="914400" cy="914400"/>
          </a:xfrm>
          <a:prstGeom prst="rect">
            <a:avLst/>
          </a:prstGeom>
        </p:spPr>
      </p:pic>
      <p:pic>
        <p:nvPicPr>
          <p:cNvPr id="13" name="Kuva 12" descr="Kengänjäljet tasaisella täytöllä">
            <a:extLst>
              <a:ext uri="{FF2B5EF4-FFF2-40B4-BE49-F238E27FC236}">
                <a16:creationId xmlns:a16="http://schemas.microsoft.com/office/drawing/2014/main" id="{6131A182-655A-4D50-6669-2D1D286D3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8215">
            <a:off x="5604314" y="1342611"/>
            <a:ext cx="914400" cy="914400"/>
          </a:xfrm>
          <a:prstGeom prst="rect">
            <a:avLst/>
          </a:prstGeom>
        </p:spPr>
      </p:pic>
      <p:sp>
        <p:nvSpPr>
          <p:cNvPr id="16" name="Otsikko 7">
            <a:extLst>
              <a:ext uri="{FF2B5EF4-FFF2-40B4-BE49-F238E27FC236}">
                <a16:creationId xmlns:a16="http://schemas.microsoft.com/office/drawing/2014/main" id="{2DA0D059-9310-A847-7FF3-6854A10305DA}"/>
              </a:ext>
            </a:extLst>
          </p:cNvPr>
          <p:cNvSpPr txBox="1">
            <a:spLocks/>
          </p:cNvSpPr>
          <p:nvPr/>
        </p:nvSpPr>
        <p:spPr>
          <a:xfrm>
            <a:off x="838199" y="353833"/>
            <a:ext cx="5788215" cy="113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/>
              <a:t>Tausta ja tavoitteet</a:t>
            </a:r>
          </a:p>
        </p:txBody>
      </p:sp>
      <p:pic>
        <p:nvPicPr>
          <p:cNvPr id="20" name="Kuva 19" descr="Kengänjäljet tasaisella täytöllä">
            <a:extLst>
              <a:ext uri="{FF2B5EF4-FFF2-40B4-BE49-F238E27FC236}">
                <a16:creationId xmlns:a16="http://schemas.microsoft.com/office/drawing/2014/main" id="{57D184F1-5C89-45B9-16F8-2B0A3C2FC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8215">
            <a:off x="6192537" y="439556"/>
            <a:ext cx="914400" cy="914400"/>
          </a:xfrm>
          <a:prstGeom prst="rect">
            <a:avLst/>
          </a:prstGeom>
        </p:spPr>
      </p:pic>
      <p:pic>
        <p:nvPicPr>
          <p:cNvPr id="4" name="Kuva 3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2F4DBD85-22D9-0B90-C362-C4B5D7714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5CAE-7654-5CCA-AC91-758B8237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Pilotti vol.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CB58-F94C-5F99-011B-D6883CB7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Toteutetaan 1.8.2024–31.5.2025 välisenä aikana</a:t>
            </a:r>
          </a:p>
          <a:p>
            <a:r>
              <a:rPr lang="fi-FI" dirty="0"/>
              <a:t>Hakuaika järjestettiin 15.2.–31.3.2024</a:t>
            </a:r>
          </a:p>
          <a:p>
            <a:r>
              <a:rPr lang="fi-FI" dirty="0"/>
              <a:t>Käytössä varasijajärjestelmä</a:t>
            </a:r>
          </a:p>
          <a:p>
            <a:r>
              <a:rPr lang="fi-FI" dirty="0"/>
              <a:t>178 perhettä osallistuu, joissa lapsia lähes 260</a:t>
            </a:r>
          </a:p>
          <a:p>
            <a:r>
              <a:rPr lang="fi-FI" dirty="0"/>
              <a:t>Kotihoidon tuen kuntalisäpilotin toinen osa toteutetaan samoilla ehdoilla kuin ensimmäinen pilottivuosi vertailtavuuden varmistamiseksi</a:t>
            </a:r>
          </a:p>
          <a:p>
            <a:r>
              <a:rPr lang="fi-FI" dirty="0"/>
              <a:t>Kuntalisän määrä on ensimmäisestä alle 3-vuotiaasta kotona hoidettavasta lapsesta 400 €/kk ja muista alle 5-vuotiaista sisaruksista 100 €/kk/lapsi</a:t>
            </a:r>
          </a:p>
          <a:p>
            <a:r>
              <a:rPr lang="fi-FI" dirty="0"/>
              <a:t>Tiimi:</a:t>
            </a:r>
          </a:p>
          <a:p>
            <a:pPr lvl="1"/>
            <a:r>
              <a:rPr lang="fi-FI" dirty="0"/>
              <a:t>Sivistysjohtaja Nina Lehtinen</a:t>
            </a:r>
          </a:p>
          <a:p>
            <a:pPr lvl="1"/>
            <a:r>
              <a:rPr lang="fi-FI" dirty="0"/>
              <a:t>Projektityöntekijät Miri Ahonen ja Sara Virtanen</a:t>
            </a:r>
          </a:p>
          <a:p>
            <a:pPr lvl="1"/>
            <a:r>
              <a:rPr lang="fi-FI" dirty="0"/>
              <a:t>Varhaiskasvatuksen palvelupäällikkö Katri Auvinen</a:t>
            </a:r>
          </a:p>
          <a:p>
            <a:pPr lvl="1"/>
            <a:r>
              <a:rPr lang="fi-FI" dirty="0"/>
              <a:t>Varhaiskasvatuspäällikkö Mirva Ritari</a:t>
            </a:r>
          </a:p>
          <a:p>
            <a:endParaRPr lang="fi-FI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9" name="Kuvan paikkamerkki 8" descr="Kuva, joka sisältää kohteen vaate, henkilö, piha-, ruoho&#10;&#10;Kuvaus luotu automaattisesti">
            <a:extLst>
              <a:ext uri="{FF2B5EF4-FFF2-40B4-BE49-F238E27FC236}">
                <a16:creationId xmlns:a16="http://schemas.microsoft.com/office/drawing/2014/main" id="{264C3ED9-2DAD-E3E6-525B-0FF026D77B3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17965" t="-46" r="-7483" b="46"/>
          <a:stretch/>
        </p:blipFill>
        <p:spPr>
          <a:xfrm>
            <a:off x="-1" y="-3176"/>
            <a:ext cx="4099559" cy="6858000"/>
          </a:xfr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1A07A474-46E7-3B84-C90C-DEB9509D0D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pic>
        <p:nvPicPr>
          <p:cNvPr id="5" name="Kuva 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72E8515B-89FD-0335-31F9-C80FAFEA4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9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D75DD-B318-53D5-735F-24997BB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Osallistumisen ehdot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47D11B-0298-012D-D79B-622EEB17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400" b="0" i="0" u="none" strike="noStrike" dirty="0">
                <a:solidFill>
                  <a:srgbClr val="005493"/>
                </a:solidFill>
                <a:effectLst/>
                <a:latin typeface="Arial" panose="020B0604020202020204" pitchFamily="34" charset="0"/>
              </a:rPr>
              <a:t>Edellytyksenä osallistumiselle on hakeutuminen hakuaikana ja hakuehtojen täyttyminen</a:t>
            </a:r>
            <a:r>
              <a:rPr lang="fi-FI" sz="1400" dirty="0">
                <a:solidFill>
                  <a:srgbClr val="005493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fi-FI" sz="1400" b="0" i="0" u="none" strike="noStrike" dirty="0">
                <a:solidFill>
                  <a:srgbClr val="005493"/>
                </a:solidFill>
                <a:effectLst/>
                <a:latin typeface="Arial" panose="020B0604020202020204" pitchFamily="34" charset="0"/>
              </a:rPr>
              <a:t>Hakuaikana mukaan hyväksytyt muodostavat osallistujaperheiden kokonaismäärän (käytössä varasijajärjestelmä).</a:t>
            </a:r>
            <a:endParaRPr lang="fi-FI" sz="1400" b="1" dirty="0">
              <a:solidFill>
                <a:srgbClr val="005493"/>
              </a:solidFill>
            </a:endParaRPr>
          </a:p>
          <a:p>
            <a:pPr marL="0" indent="0" fontAlgn="base">
              <a:buNone/>
            </a:pPr>
            <a:r>
              <a:rPr lang="fi-FI" sz="1400" b="1" u="sng" dirty="0">
                <a:solidFill>
                  <a:srgbClr val="005493"/>
                </a:solidFill>
              </a:rPr>
              <a:t>Osallistumisehdot</a:t>
            </a:r>
          </a:p>
          <a:p>
            <a:pPr fontAlgn="base"/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Perheeseen on kuuluttava vähintään yksi alle 3-vuotias kotihoidon tukeen (hoitoraha) oikeutettu </a:t>
            </a:r>
            <a:r>
              <a:rPr lang="fi-FI" sz="1400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lapsi</a:t>
            </a:r>
            <a:r>
              <a:rPr lang="en-US" sz="1400" u="none" strike="noStrike" dirty="0">
                <a:solidFill>
                  <a:schemeClr val="accent1"/>
                </a:solidFill>
              </a:rPr>
              <a:t>. </a:t>
            </a:r>
            <a:r>
              <a:rPr lang="en-US" sz="1400" u="none" strike="noStrike" dirty="0" err="1">
                <a:solidFill>
                  <a:schemeClr val="accent1"/>
                </a:solidFill>
              </a:rPr>
              <a:t>Ko</a:t>
            </a:r>
            <a:r>
              <a:rPr lang="en-US" sz="1400" dirty="0" err="1">
                <a:solidFill>
                  <a:schemeClr val="accent1"/>
                </a:solidFill>
              </a:rPr>
              <a:t>tihoidon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tuki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haetaan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Kelasta</a:t>
            </a:r>
            <a:endParaRPr lang="en-US" sz="1400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400" dirty="0" err="1"/>
              <a:t>Myös</a:t>
            </a:r>
            <a:r>
              <a:rPr lang="en-US" sz="1400" dirty="0"/>
              <a:t> alle 5-vuotiaiden </a:t>
            </a:r>
            <a:r>
              <a:rPr lang="en-US" sz="1400" dirty="0" err="1"/>
              <a:t>sisarusten</a:t>
            </a:r>
            <a:r>
              <a:rPr lang="en-US" sz="1400" dirty="0"/>
              <a:t> </a:t>
            </a:r>
            <a:r>
              <a:rPr lang="en-US" sz="1400" dirty="0" err="1"/>
              <a:t>tulee</a:t>
            </a:r>
            <a:r>
              <a:rPr lang="en-US" sz="1400" dirty="0"/>
              <a:t> olla </a:t>
            </a:r>
            <a:r>
              <a:rPr lang="en-US" sz="1400" dirty="0" err="1"/>
              <a:t>kotihoidon</a:t>
            </a:r>
            <a:r>
              <a:rPr lang="en-US" sz="1400" dirty="0"/>
              <a:t> </a:t>
            </a:r>
            <a:r>
              <a:rPr lang="en-US" sz="1400" dirty="0" err="1"/>
              <a:t>tuen</a:t>
            </a:r>
            <a:r>
              <a:rPr lang="en-US" sz="1400" dirty="0"/>
              <a:t> </a:t>
            </a:r>
            <a:r>
              <a:rPr lang="en-US" sz="1400" dirty="0" err="1"/>
              <a:t>piirissä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Lasta hoitaa huoltaja tai muu samassa taloudessa asuva henkilö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Perheen kaikki alle 5-vuotiaat lapset on hoidettava kotona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Oikeus kuntalisään päättyy seuraavan kalenterikuukauden alussa lapsen täyttäessä 5 vuotta. Täytettyään 5 vuotta lapsi voi hakeutua varhaiskasvatukseen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Kuntalisää ei makseta päällekkäin vanhempainpäivärahojen kanssa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Oikeus kuntalisään alkaa seuraavan kalenterikuukauden alusta vanhempainrahakauden päätyttyä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Oikeus kuntalisään keskeytyy edellisen kalenterikuukauden päätyttyä raskausrahakauden alkaessa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0E4194"/>
                </a:solidFill>
                <a:effectLst/>
                <a:latin typeface="Arial" panose="020B0604020202020204" pitchFamily="34" charset="0"/>
              </a:rPr>
              <a:t>Kuntalisää maksetaan vain täysien kalenterikuukausien osalta 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6B68DA-FACD-FB25-A077-45542CB7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5C366A5-A7EA-73FE-3368-4BA1326DEE1E}"/>
              </a:ext>
            </a:extLst>
          </p:cNvPr>
          <p:cNvSpPr/>
          <p:nvPr/>
        </p:nvSpPr>
        <p:spPr>
          <a:xfrm rot="20646579">
            <a:off x="950260" y="5002305"/>
            <a:ext cx="2823881" cy="11474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b="1"/>
              <a:t>Ilmoitattehan vanhempainpäivärahajaksoista ajoissa pilotin sähköpostiosoitteeseen!</a:t>
            </a:r>
          </a:p>
        </p:txBody>
      </p:sp>
      <p:pic>
        <p:nvPicPr>
          <p:cNvPr id="6" name="Kuva 5" descr="Nuoli: kaarre myötäpäivään tasaisella täytöllä">
            <a:extLst>
              <a:ext uri="{FF2B5EF4-FFF2-40B4-BE49-F238E27FC236}">
                <a16:creationId xmlns:a16="http://schemas.microsoft.com/office/drawing/2014/main" id="{1612825C-7CB0-EB85-F3EE-B7D8D303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497008">
            <a:off x="3299011" y="4384054"/>
            <a:ext cx="914400" cy="914400"/>
          </a:xfrm>
          <a:prstGeom prst="rect">
            <a:avLst/>
          </a:prstGeom>
        </p:spPr>
      </p:pic>
      <p:pic>
        <p:nvPicPr>
          <p:cNvPr id="7" name="Kuva 6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1241E777-85CF-F205-2A56-AE06AF42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06E720C-0700-B88A-7F1B-DD3ABE50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13" y="597995"/>
            <a:ext cx="6036865" cy="1131145"/>
          </a:xfrm>
        </p:spPr>
        <p:txBody>
          <a:bodyPr anchor="ctr">
            <a:normAutofit/>
          </a:bodyPr>
          <a:lstStyle/>
          <a:p>
            <a:r>
              <a:rPr lang="fi-FI" dirty="0"/>
              <a:t>Viestintä</a:t>
            </a:r>
            <a:endParaRPr lang="en-FI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6150ED3E-D4A3-5EDC-D85E-4F0CB89B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88" y="1913947"/>
            <a:ext cx="6036865" cy="4527552"/>
          </a:xfrm>
        </p:spPr>
        <p:txBody>
          <a:bodyPr vert="horz" lIns="91440" tIns="45720" rIns="91440" bIns="45720" rtlCol="0">
            <a:normAutofit/>
          </a:bodyPr>
          <a:lstStyle/>
          <a:p>
            <a:pPr marL="227965" indent="-227965"/>
            <a:r>
              <a:rPr lang="fi-FI" dirty="0"/>
              <a:t>Ensisijainen asiointi- ja viestintäkanava:</a:t>
            </a:r>
          </a:p>
          <a:p>
            <a:pPr marL="457189" lvl="1" indent="0">
              <a:buNone/>
            </a:pPr>
            <a:r>
              <a:rPr lang="fi-FI" dirty="0">
                <a:hlinkClick r:id="rId2"/>
              </a:rPr>
              <a:t>kuntalisapilotti@lempaala.fi</a:t>
            </a:r>
            <a:endParaRPr lang="fi-FI" dirty="0"/>
          </a:p>
          <a:p>
            <a:pPr marL="227965" indent="-227965"/>
            <a:r>
              <a:rPr lang="fi-FI" dirty="0"/>
              <a:t>Kuukausittainen tiedote sähköpostiin ja nettisivuille</a:t>
            </a:r>
            <a:endParaRPr lang="en-US" dirty="0"/>
          </a:p>
          <a:p>
            <a:pPr marL="227965" indent="-227965"/>
            <a:r>
              <a:rPr lang="fi-FI" dirty="0"/>
              <a:t>Tutkimuskyselyt</a:t>
            </a:r>
            <a:endParaRPr lang="en-US" dirty="0"/>
          </a:p>
          <a:p>
            <a:pPr marL="227965" indent="-227965"/>
            <a:r>
              <a:rPr lang="fi-FI" dirty="0"/>
              <a:t>Muu yhteydenpito sähköpostitse ja puhelimitse</a:t>
            </a:r>
          </a:p>
          <a:p>
            <a:pPr marL="227965" indent="-227965"/>
            <a:r>
              <a:rPr lang="fi-FI" dirty="0"/>
              <a:t>Tarkistathan ajoittain myös roskapostikansiosi!</a:t>
            </a:r>
          </a:p>
          <a:p>
            <a:pPr marL="227965" indent="-227965">
              <a:spcBef>
                <a:spcPts val="500"/>
              </a:spcBef>
            </a:pPr>
            <a:r>
              <a:rPr lang="fi-FI" dirty="0"/>
              <a:t>Kotisivut:</a:t>
            </a:r>
            <a:endParaRPr lang="en-US" dirty="0"/>
          </a:p>
          <a:p>
            <a:pPr marL="457189" lvl="1" indent="0">
              <a:buNone/>
            </a:pPr>
            <a:r>
              <a:rPr lang="fi-FI" dirty="0">
                <a:hlinkClick r:id="rId3"/>
              </a:rPr>
              <a:t>www.lempaala.fi/kasvatus-ja-opetus/kotihoidon-tuen-kuntalisapilotti/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Pilotin ajankohtaiset asiat päivitetään pilotin tiedotuskanavalle</a:t>
            </a:r>
          </a:p>
          <a:p>
            <a:pPr marL="227965" indent="-227965"/>
            <a:endParaRPr lang="fi-FI" dirty="0"/>
          </a:p>
          <a:p>
            <a:pPr marL="227965" indent="-227965"/>
            <a:endParaRPr lang="fi-FI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0B6C6-929A-DA6F-09A2-6E12DAA39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4" name="Kuvan paikkamerkki 6">
            <a:extLst>
              <a:ext uri="{FF2B5EF4-FFF2-40B4-BE49-F238E27FC236}">
                <a16:creationId xmlns:a16="http://schemas.microsoft.com/office/drawing/2014/main" id="{E63BF7E1-6669-A671-1135-7849B1E01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01" r="14687"/>
          <a:stretch/>
        </p:blipFill>
        <p:spPr>
          <a:xfrm>
            <a:off x="-1" y="-3176"/>
            <a:ext cx="4099559" cy="6858000"/>
          </a:xfrm>
          <a:prstGeom prst="rect">
            <a:avLst/>
          </a:prstGeom>
        </p:spPr>
      </p:pic>
      <p:pic>
        <p:nvPicPr>
          <p:cNvPr id="5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DFF4F04-6E96-75FB-ECDD-AD16E7484118}"/>
              </a:ext>
            </a:extLst>
          </p:cNvPr>
          <p:cNvPicPr/>
          <p:nvPr/>
        </p:nvPicPr>
        <p:blipFill rotWithShape="1">
          <a:blip r:embed="rId5"/>
          <a:srcRect l="-938" r="4649"/>
          <a:stretch/>
        </p:blipFill>
        <p:spPr>
          <a:xfrm>
            <a:off x="1188758" y="3176"/>
            <a:ext cx="3087755" cy="6858000"/>
          </a:xfrm>
          <a:prstGeom prst="rect">
            <a:avLst/>
          </a:prstGeom>
        </p:spPr>
      </p:pic>
      <p:pic>
        <p:nvPicPr>
          <p:cNvPr id="3" name="Kuva 2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83F5EAAE-7499-F4F5-5134-F3734C645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FA77E4-9643-162B-797C-B9500CA5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5" y="0"/>
            <a:ext cx="8266043" cy="1163954"/>
          </a:xfrm>
        </p:spPr>
        <p:txBody>
          <a:bodyPr/>
          <a:lstStyle/>
          <a:p>
            <a:r>
              <a:rPr lang="fi-FI"/>
              <a:t>Maksatus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F6F83D-FCA8-599F-38CF-BCE7BDEB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3" y="1163954"/>
            <a:ext cx="4097867" cy="37851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Arial"/>
                <a:cs typeface="Arial"/>
              </a:rPr>
              <a:t>Kelan maksama kotihoidon tuki (hoitoraha) on ehto kuntalisän saamiselle</a:t>
            </a:r>
          </a:p>
          <a:p>
            <a:r>
              <a:rPr lang="fi-FI">
                <a:latin typeface="Arial"/>
                <a:cs typeface="Arial"/>
              </a:rPr>
              <a:t>Kunta maksaa kuntalisät yhteistyössä </a:t>
            </a:r>
            <a:r>
              <a:rPr lang="fi-FI" err="1">
                <a:latin typeface="Arial"/>
                <a:cs typeface="Arial"/>
              </a:rPr>
              <a:t>Sarastia</a:t>
            </a:r>
            <a:r>
              <a:rPr lang="fi-FI">
                <a:latin typeface="Arial"/>
                <a:cs typeface="Arial"/>
              </a:rPr>
              <a:t> Oy:n kanssa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Osallistujille luodaan palvelussuhteet kunnan järjestelmään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Maksatustiedot kerätään kesän aikana sähköisellä lomakkeella, jolta löydät lisätietoja kuntalisän maksatukseen ja verotukseen liittyen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Kotihoidon tuen kuntalisä maksetaan takautuvasti kuukauden viimeisenä arkipäivänä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30C48E-78C5-2ABE-77DC-27E002EB71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07008" y="1163954"/>
            <a:ext cx="4097867" cy="3172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b="1">
                <a:latin typeface="Arial"/>
                <a:cs typeface="Arial"/>
              </a:rPr>
              <a:t>Kuntalisä maksetaan kotihoidon tukea saavalle ja lapsia kotona ensisijaisesti hoitavalle henkilölle </a:t>
            </a:r>
          </a:p>
          <a:p>
            <a:pPr marL="227965" marR="0" lvl="0" indent="-22796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Ehtojen toteutumista seurataan pilotoinnin aikana</a:t>
            </a:r>
          </a:p>
          <a:p>
            <a:pPr marL="227965" marR="0" lvl="0" indent="-22796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Perheet ovat vastuussa tietojen oikeellisuudesta ja ajantasaisuudesta (</a:t>
            </a:r>
            <a:r>
              <a:rPr kumimoji="0" lang="fi-FI" sz="1700" b="0" i="0" u="none" strike="noStrike" kern="1200" cap="none" spc="0" normalizeH="0" baseline="0" noProof="0" err="1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esi</a:t>
            </a:r>
            <a:r>
              <a:rPr lang="fi-FI">
                <a:latin typeface="Arial"/>
                <a:cs typeface="Arial"/>
              </a:rPr>
              <a:t>m. hoitajan vaihtuminen, vanhempainpäivärahat…)</a:t>
            </a:r>
          </a:p>
          <a:p>
            <a:pPr marL="227965" indent="-227965">
              <a:defRPr/>
            </a:pPr>
            <a:r>
              <a:rPr kumimoji="0" lang="fi-FI" sz="1700" b="1" i="0" u="none" strike="noStrike" kern="1200" cap="none" spc="0" normalizeH="0" baseline="0" noProof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Perusteetta maksetut kuntalisät voidaan periä takaisin</a:t>
            </a:r>
            <a:endParaRPr kumimoji="0" lang="fi-FI" sz="1700" b="0" i="0" u="none" strike="noStrike" kern="1200" cap="none" spc="0" normalizeH="0" baseline="0" noProof="0">
              <a:ln>
                <a:noFill/>
              </a:ln>
              <a:solidFill>
                <a:srgbClr val="0053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7965" indent="-227965"/>
            <a:endParaRPr lang="fi-FI" b="1">
              <a:latin typeface="Arial"/>
              <a:cs typeface="Arial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755762C-BDD8-AAAE-52FF-A8858E1B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6" name="Kuva 5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75FE1EEA-D904-FDC5-13AA-B0ECE5334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9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5CAE-7654-5CCA-AC91-758B8237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Verotus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CB58-F94C-5F99-011B-D6883CB7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965" marR="0" lvl="0" indent="-22796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Kuntalisä on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verotettava etuus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josta toimitetaan ennakonpidätys </a:t>
            </a:r>
          </a:p>
          <a:p>
            <a:pPr marL="800089" lvl="1" indent="-342900">
              <a:buFont typeface="Arial" panose="020B0604020202020204" pitchFamily="34" charset="0"/>
              <a:buAutoNum type="alphaLcParenR"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Etuutta varten haetun muutosverokortin tai</a:t>
            </a:r>
          </a:p>
          <a:p>
            <a:pPr marL="800089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R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Palkkaa varten määrätyn lisäprosentin mukaisesti</a:t>
            </a:r>
          </a:p>
          <a:p>
            <a:pPr marL="227965" marR="0" lvl="0" indent="-22796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latin typeface="Arial"/>
                <a:cs typeface="Arial"/>
              </a:rPr>
              <a:t>Etuusverokortit siirtyvät </a:t>
            </a:r>
            <a:r>
              <a:rPr lang="fi-FI" dirty="0" err="1">
                <a:latin typeface="Arial"/>
                <a:cs typeface="Arial"/>
              </a:rPr>
              <a:t>Sarastiaan</a:t>
            </a:r>
            <a:r>
              <a:rPr lang="fi-FI" dirty="0">
                <a:latin typeface="Arial"/>
                <a:cs typeface="Arial"/>
              </a:rPr>
              <a:t> suoraan, joten niitä ei tarvitse toimittaa erikseen. Voit hakea etuusverokorttia täältä:</a:t>
            </a:r>
          </a:p>
          <a:p>
            <a:pPr marL="685154" lvl="1" indent="-227965">
              <a:spcBef>
                <a:spcPts val="1000"/>
              </a:spcBef>
              <a:defRPr/>
            </a:pPr>
            <a:r>
              <a:rPr lang="fi-FI" dirty="0">
                <a:hlinkClick r:id="rId2"/>
              </a:rPr>
              <a:t>Näin tilaat verokortin palkkaa tai etuutta varten </a:t>
            </a:r>
            <a:r>
              <a:rPr lang="fi-FI" dirty="0" err="1">
                <a:hlinkClick r:id="rId2"/>
              </a:rPr>
              <a:t>OmaVerossa</a:t>
            </a:r>
            <a:r>
              <a:rPr lang="fi-FI" dirty="0">
                <a:hlinkClick r:id="rId2"/>
              </a:rPr>
              <a:t> - vero.fi</a:t>
            </a:r>
            <a:endParaRPr lang="fi-FI" dirty="0">
              <a:latin typeface="Arial"/>
              <a:cs typeface="Arial"/>
            </a:endParaRPr>
          </a:p>
          <a:p>
            <a:pPr marL="227965" marR="0" lvl="0" indent="-22796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Mikäli et haet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etuusver</a:t>
            </a:r>
            <a:r>
              <a:rPr lang="fi-FI" dirty="0" err="1">
                <a:latin typeface="Arial"/>
                <a:cs typeface="Arial"/>
              </a:rPr>
              <a:t>okorttia</a:t>
            </a:r>
            <a:r>
              <a:rPr lang="fi-FI" dirty="0">
                <a:latin typeface="Arial"/>
                <a:cs typeface="Arial"/>
              </a:rPr>
              <a:t> kuntalisää varten, voit välittää </a:t>
            </a:r>
            <a:r>
              <a:rPr lang="fi-FI" dirty="0" err="1">
                <a:latin typeface="Arial"/>
                <a:cs typeface="Arial"/>
              </a:rPr>
              <a:t>Sarastiaan</a:t>
            </a:r>
            <a:r>
              <a:rPr lang="fi-FI" dirty="0">
                <a:latin typeface="Arial"/>
                <a:cs typeface="Arial"/>
              </a:rPr>
              <a:t> itse palkkaverokorttisi. Kuntalisästä toimitetaan tällöin ennakonpidätys lisäprosentin mukaisesti. Voit toimittaa palkkaverokorttisi täältä:</a:t>
            </a:r>
          </a:p>
          <a:p>
            <a:pPr marL="685154" lvl="1" indent="-227965">
              <a:spcBef>
                <a:spcPts val="1000"/>
              </a:spcBef>
              <a:defRPr/>
            </a:pPr>
            <a:r>
              <a:rPr lang="fi-FI" dirty="0" err="1">
                <a:hlinkClick r:id="rId3"/>
              </a:rPr>
              <a:t>Sarastia</a:t>
            </a:r>
            <a:r>
              <a:rPr lang="fi-FI" dirty="0">
                <a:hlinkClick r:id="rId3"/>
              </a:rPr>
              <a:t> | Verokorttiasiat</a:t>
            </a:r>
            <a:r>
              <a:rPr lang="fi-FI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26" name="Kuvan paikkamerkki 25" descr="Kuva, joka sisältää kohteen piha-, ilmapallo, taivas, henkilö&#10;&#10;Kuvaus luotu automaattisesti">
            <a:extLst>
              <a:ext uri="{FF2B5EF4-FFF2-40B4-BE49-F238E27FC236}">
                <a16:creationId xmlns:a16="http://schemas.microsoft.com/office/drawing/2014/main" id="{247D32A1-9D40-7254-9112-221D48B801F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4"/>
          <a:srcRect l="47420" t="-46" r="-7187" b="46"/>
          <a:stretch/>
        </p:blipFill>
        <p:spPr>
          <a:xfrm>
            <a:off x="-1" y="-3176"/>
            <a:ext cx="4099559" cy="6858000"/>
          </a:xfr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1A07A474-46E7-3B84-C90C-DEB9509D0D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pic>
        <p:nvPicPr>
          <p:cNvPr id="5" name="Kuva 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C82F0434-8CBF-1C03-4FF8-49BE7D6AC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8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5857-4157-C312-A980-FCC98BC4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B63362-9545-133E-D20C-E99CC9D9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fi-FI">
                <a:latin typeface="Arial"/>
                <a:cs typeface="Arial"/>
              </a:rPr>
              <a:t>Pilotin aikana on tarkasteltu kuntalisän käyttöä kunnan palveluiden ja talouden sekä osallistuvien perheiden näkökulmasta</a:t>
            </a:r>
          </a:p>
          <a:p>
            <a:pPr marL="285750" indent="-285750"/>
            <a:r>
              <a:rPr lang="fi-FI">
                <a:solidFill>
                  <a:schemeClr val="accent1"/>
                </a:solidFill>
                <a:latin typeface="Arial"/>
                <a:cs typeface="Arial"/>
              </a:rPr>
              <a:t>Ensimmäisen pilottijakson 1.8.2023–31.5.2024 aikana toteutettiin</a:t>
            </a:r>
          </a:p>
          <a:p>
            <a:pPr marL="742939" lvl="1" indent="-285750"/>
            <a:r>
              <a:rPr lang="fi-FI">
                <a:solidFill>
                  <a:schemeClr val="accent1"/>
                </a:solidFill>
                <a:latin typeface="Arial"/>
                <a:cs typeface="Arial"/>
              </a:rPr>
              <a:t>aloituskysely</a:t>
            </a:r>
          </a:p>
          <a:p>
            <a:pPr marL="742939" lvl="1" indent="-285750"/>
            <a:r>
              <a:rPr lang="fi-FI">
                <a:solidFill>
                  <a:schemeClr val="accent1"/>
                </a:solidFill>
                <a:latin typeface="Arial"/>
                <a:cs typeface="Arial"/>
              </a:rPr>
              <a:t>vaikuttavuustutkimus (FCG)</a:t>
            </a:r>
          </a:p>
          <a:p>
            <a:pPr marL="742939" lvl="1" indent="-285750"/>
            <a:r>
              <a:rPr lang="fi-FI">
                <a:solidFill>
                  <a:schemeClr val="accent1"/>
                </a:solidFill>
                <a:latin typeface="Arial"/>
                <a:cs typeface="Arial"/>
              </a:rPr>
              <a:t>välikysely ja</a:t>
            </a:r>
          </a:p>
          <a:p>
            <a:pPr marL="742939" lvl="1" indent="-285750"/>
            <a:r>
              <a:rPr lang="fi-FI">
                <a:solidFill>
                  <a:schemeClr val="accent1"/>
                </a:solidFill>
                <a:latin typeface="Arial"/>
                <a:cs typeface="Arial"/>
              </a:rPr>
              <a:t>loppukysely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227965" indent="-227965"/>
            <a:endParaRPr lang="fi-FI"/>
          </a:p>
          <a:p>
            <a:pPr marL="227965" indent="-227965"/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089DFE-8B2F-BFBE-D19C-5D46F1C93B2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Pilotin yhteydessä on tehty pro gradu –tutkielma lastenhoitopalvelun yhteistuottamisesta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Toinen pro gradu –tutkielma tehdään välikyselyn pohjalta tarkastellen kuntalisää paikallisuuden näkökulmasta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Toinen pilottivuosi alkoi aloituskyselyllä (2.5.-16.5.2024)</a:t>
            </a:r>
          </a:p>
          <a:p>
            <a:pPr marL="227965" indent="-227965"/>
            <a:endParaRPr lang="fi-FI">
              <a:latin typeface="Arial"/>
              <a:cs typeface="Arial"/>
            </a:endParaRPr>
          </a:p>
          <a:p>
            <a:pPr marL="227965" indent="-227965"/>
            <a:endParaRPr lang="fi-FI" sz="1600">
              <a:solidFill>
                <a:srgbClr val="000000"/>
              </a:solidFill>
              <a:latin typeface="Arial"/>
              <a:cs typeface="Arial"/>
            </a:endParaRPr>
          </a:p>
          <a:p>
            <a:pPr marL="227965" indent="-227965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2ACC1AA-DB68-9C59-9A70-5F5D2DED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6" name="Kuva 5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44CB7A8A-89BE-721F-DB58-21F8F415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9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5118C52-FC92-B4F0-CC75-0468F80A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 anchor="ctr">
            <a:normAutofit/>
          </a:bodyPr>
          <a:lstStyle/>
          <a:p>
            <a:r>
              <a:rPr lang="fi-FI"/>
              <a:t>Aloituskyselyn 2024 tuloksia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94269BA-669D-AFBF-14CA-1A46C171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/>
          <a:p>
            <a:r>
              <a:rPr lang="fi-FI" sz="1400" b="1" dirty="0"/>
              <a:t>Lomake lähetettiin 178 perheelle, ja vastauksia kertyi yhteensä 112</a:t>
            </a:r>
          </a:p>
          <a:p>
            <a:r>
              <a:rPr lang="fi-FI" sz="1400" dirty="0"/>
              <a:t>50,5 % sai tiedon pilotista kunnan viestinnästä</a:t>
            </a:r>
          </a:p>
          <a:p>
            <a:r>
              <a:rPr lang="fi-FI" sz="1400" dirty="0"/>
              <a:t>66.4 % osallistuu pilottiin ensimmäistä vuotta, muut ovat olleet mukana myös ensimmäisellä jaksolla</a:t>
            </a:r>
          </a:p>
          <a:p>
            <a:r>
              <a:rPr lang="fi-FI" sz="1400" dirty="0"/>
              <a:t>Osallistujat ovat yleisimmin Moisiosta, Kuljusta ja Lempoisista</a:t>
            </a:r>
          </a:p>
          <a:p>
            <a:r>
              <a:rPr lang="fi-FI" sz="1400" dirty="0"/>
              <a:t>Haettuun osallistumisaikaan vaikuttivat avointen vastausten perusteella yleisimmin taloudelliset syyt, lapsen ikä, halu hoitaa lasta kotona ja varhaiskasvatuksen tarve</a:t>
            </a:r>
          </a:p>
          <a:p>
            <a:r>
              <a:rPr lang="fi-FI" sz="1400" dirty="0"/>
              <a:t>Avoimissa vastauksissa odotuksista korostuivat yhteinen aika lapsen kanssa, taloudelliset tekijät sekä kuntalisän käytäntöjen toimivuus ja jatkuvuus</a:t>
            </a:r>
          </a:p>
        </p:txBody>
      </p:sp>
      <p:pic>
        <p:nvPicPr>
          <p:cNvPr id="2" name="Kuva 1" descr="Kuva, joka sisältää kohteen henkilö, mansikka, marja, hedelmä&#10;&#10;Kuvaus luotu automaattisesti">
            <a:extLst>
              <a:ext uri="{FF2B5EF4-FFF2-40B4-BE49-F238E27FC236}">
                <a16:creationId xmlns:a16="http://schemas.microsoft.com/office/drawing/2014/main" id="{8DF002C6-BA82-1933-6256-63F25ACC1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8" r="22292" b="2"/>
          <a:stretch/>
        </p:blipFill>
        <p:spPr>
          <a:xfrm>
            <a:off x="5044795" y="1289157"/>
            <a:ext cx="4243214" cy="427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79A8D-9823-AB66-E072-1A70F920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3" name="Kuva 2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68B311BA-9FC3-2C16-2C80-9B0D3C3D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09" y="4382827"/>
            <a:ext cx="1382308" cy="5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35782E5D-10F6-425B-B61D-DA7BE6814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CCE39EAEAC2D645B3AE6CCB0FF5F927" ma:contentTypeVersion="6" ma:contentTypeDescription="Luo uusi asiakirja." ma:contentTypeScope="" ma:versionID="c9766513e7add328d451db23a926de23">
  <xsd:schema xmlns:xsd="http://www.w3.org/2001/XMLSchema" xmlns:xs="http://www.w3.org/2001/XMLSchema" xmlns:p="http://schemas.microsoft.com/office/2006/metadata/properties" xmlns:ns2="e3fff4ad-7a5f-485f-ae8d-b38c9560e175" xmlns:ns3="16fa2904-f9fc-48c8-8ba0-ef67c7719bb4" targetNamespace="http://schemas.microsoft.com/office/2006/metadata/properties" ma:root="true" ma:fieldsID="f91a8a49ff9b6d01743ea86b5faa500d" ns2:_="" ns3:_="">
    <xsd:import namespace="e3fff4ad-7a5f-485f-ae8d-b38c9560e175"/>
    <xsd:import namespace="16fa2904-f9fc-48c8-8ba0-ef67c7719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ff4ad-7a5f-485f-ae8d-b38c9560e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a2904-f9fc-48c8-8ba0-ef67c7719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6E944-8892-42DA-B811-272F8B077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F741A-56CA-4F0F-9A12-7448C0CE87BC}">
  <ds:schemaRefs>
    <ds:schemaRef ds:uri="16fa2904-f9fc-48c8-8ba0-ef67c7719bb4"/>
    <ds:schemaRef ds:uri="e3fff4ad-7a5f-485f-ae8d-b38c9560e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BF2C5D-EA51-4013-B5EB-8A84B3B7144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6fa2904-f9fc-48c8-8ba0-ef67c7719bb4"/>
    <ds:schemaRef ds:uri="http://schemas.microsoft.com/office/2006/documentManagement/types"/>
    <ds:schemaRef ds:uri="e3fff4ad-7a5f-485f-ae8d-b38c9560e1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</TotalTime>
  <Words>966</Words>
  <Application>Microsoft Office PowerPoint</Application>
  <PresentationFormat>Laajakuva</PresentationFormat>
  <Paragraphs>131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Wingdings</vt:lpstr>
      <vt:lpstr>Office-teema</vt:lpstr>
      <vt:lpstr>Mukautettu suunnittelumalli</vt:lpstr>
      <vt:lpstr>Infotilaisuus 28.5.2024 klo. 17</vt:lpstr>
      <vt:lpstr>PowerPoint-esitys</vt:lpstr>
      <vt:lpstr>Pilotti vol. 2</vt:lpstr>
      <vt:lpstr>Osallistumisen ehdot</vt:lpstr>
      <vt:lpstr>Viestintä</vt:lpstr>
      <vt:lpstr>Maksatus</vt:lpstr>
      <vt:lpstr>Verotus</vt:lpstr>
      <vt:lpstr>Tutkimus</vt:lpstr>
      <vt:lpstr>Aloituskyselyn 2024 tuloksia</vt:lpstr>
      <vt:lpstr>Osallistumisaika ja vastaajan asema perheessä</vt:lpstr>
      <vt:lpstr>Tiedotus ja motiivit</vt:lpstr>
      <vt:lpstr>Usein kysytyt kysymykset</vt:lpstr>
      <vt:lpstr>Usein kysytyt kysymykset</vt:lpstr>
      <vt:lpstr>Usein kysytyt kysymykset</vt:lpstr>
      <vt:lpstr>Kiitokset!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Infotilaisuus 28.5.2024 klo. 17</dc:title>
  <dc:creator>Ahonen Miri</dc:creator>
  <cp:lastModifiedBy>Ahonen Miri</cp:lastModifiedBy>
  <cp:revision>2</cp:revision>
  <dcterms:created xsi:type="dcterms:W3CDTF">2024-05-14T10:17:19Z</dcterms:created>
  <dcterms:modified xsi:type="dcterms:W3CDTF">2024-06-03T09:11:34Z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0x010100ECCE39EAEAC2D645B3AE6CCB0FF5F927</vt:lpwstr>
  </property>
  <property fmtid="{D5CDD505-2E9C-101B-9397-08002B2CF9AE}" pid="3" name="MediaServiceImageTags">
    <vt:lpwstr/>
  </property>
  <property fmtid="{D5CDD505-2E9C-101B-9397-08002B2CF9AE}" pid="4" name="MSIP_Label_3b623b29-abd1-4de3-a20c-27566d79b7c7_Enabled">
    <vt:lpwstr>true</vt:lpwstr>
  </property>
  <property fmtid="{D5CDD505-2E9C-101B-9397-08002B2CF9AE}" pid="5" name="MSIP_Label_3b623b29-abd1-4de3-a20c-27566d79b7c7_SetDate">
    <vt:lpwstr>2024-04-18T11:21:49Z</vt:lpwstr>
  </property>
  <property fmtid="{D5CDD505-2E9C-101B-9397-08002B2CF9AE}" pid="6" name="MSIP_Label_3b623b29-abd1-4de3-a20c-27566d79b7c7_Method">
    <vt:lpwstr>Standard</vt:lpwstr>
  </property>
  <property fmtid="{D5CDD505-2E9C-101B-9397-08002B2CF9AE}" pid="7" name="MSIP_Label_3b623b29-abd1-4de3-a20c-27566d79b7c7_Name">
    <vt:lpwstr>3b623b29-abd1-4de3-a20c-27566d79b7c7</vt:lpwstr>
  </property>
  <property fmtid="{D5CDD505-2E9C-101B-9397-08002B2CF9AE}" pid="8" name="MSIP_Label_3b623b29-abd1-4de3-a20c-27566d79b7c7_SiteId">
    <vt:lpwstr>cbede638-a3d9-459f-8f4e-24ced73b4e5e</vt:lpwstr>
  </property>
  <property fmtid="{D5CDD505-2E9C-101B-9397-08002B2CF9AE}" pid="9" name="MSIP_Label_3b623b29-abd1-4de3-a20c-27566d79b7c7_ActionId">
    <vt:lpwstr>ce249125-e232-4aca-9273-16ad6772a786</vt:lpwstr>
  </property>
  <property fmtid="{D5CDD505-2E9C-101B-9397-08002B2CF9AE}" pid="10" name="MSIP_Label_3b623b29-abd1-4de3-a20c-27566d79b7c7_ContentBits">
    <vt:lpwstr>0</vt:lpwstr>
  </property>
</Properties>
</file>