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60" r:id="rId2"/>
    <p:sldId id="261" r:id="rId3"/>
    <p:sldId id="262" r:id="rId4"/>
    <p:sldId id="263"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6"/>
    <a:srgbClr val="84BF41"/>
    <a:srgbClr val="00ADDC"/>
    <a:srgbClr val="0E7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0"/>
  </p:normalViewPr>
  <p:slideViewPr>
    <p:cSldViewPr snapToGrid="0" snapToObjects="1">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CE7E-6E86-C042-A5E2-25A46B3C386A}" type="datetimeFigureOut">
              <a:rPr lang="fi-FI" smtClean="0"/>
              <a:t>7.11.2022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D00FF-EE06-A746-B168-918D6BB36FB3}" type="slidenum">
              <a:rPr lang="fi-FI" smtClean="0"/>
              <a:t>‹#›</a:t>
            </a:fld>
            <a:endParaRPr lang="fi-FI"/>
          </a:p>
        </p:txBody>
      </p:sp>
    </p:spTree>
    <p:extLst>
      <p:ext uri="{BB962C8B-B14F-4D97-AF65-F5344CB8AC3E}">
        <p14:creationId xmlns:p14="http://schemas.microsoft.com/office/powerpoint/2010/main" val="2876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53089"/>
            <a:ext cx="7824893" cy="577653"/>
          </a:xfrm>
        </p:spPr>
        <p:txBody>
          <a:bodyPr anchor="t" anchorCtr="0">
            <a:normAutofit/>
          </a:bodyPr>
          <a:lstStyle>
            <a:lvl1pPr algn="l">
              <a:defRPr sz="3600" baseline="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30743"/>
            <a:ext cx="7824893" cy="544379"/>
          </a:xfrm>
        </p:spPr>
        <p:txBody>
          <a:bodyPr anchor="t">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7.11.2022</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10" name="Picture 9">
            <a:extLst>
              <a:ext uri="{FF2B5EF4-FFF2-40B4-BE49-F238E27FC236}">
                <a16:creationId xmlns:a16="http://schemas.microsoft.com/office/drawing/2014/main" id="{901D4218-42F2-E148-91DB-682AD9E2A168}"/>
              </a:ext>
            </a:extLst>
          </p:cNvPr>
          <p:cNvPicPr>
            <a:picLocks noChangeAspect="1"/>
          </p:cNvPicPr>
          <p:nvPr userDrawn="1"/>
        </p:nvPicPr>
        <p:blipFill>
          <a:blip r:embed="rId2"/>
          <a:stretch>
            <a:fillRect/>
          </a:stretch>
        </p:blipFill>
        <p:spPr>
          <a:xfrm>
            <a:off x="9616966" y="3881708"/>
            <a:ext cx="1788028" cy="2312954"/>
          </a:xfrm>
          <a:prstGeom prst="rect">
            <a:avLst/>
          </a:prstGeom>
        </p:spPr>
      </p:pic>
      <p:pic>
        <p:nvPicPr>
          <p:cNvPr id="15" name="Picture 14">
            <a:extLst>
              <a:ext uri="{FF2B5EF4-FFF2-40B4-BE49-F238E27FC236}">
                <a16:creationId xmlns:a16="http://schemas.microsoft.com/office/drawing/2014/main" id="{FFF9E1BB-6DF6-834B-A355-E7A9513EC75E}"/>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12294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a ja teksti sin pohja tyt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7.11.2022</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F99BB97-3E19-E844-A5C1-83C405A0F084}"/>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29016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iotsikkodia val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44271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aliotsikkodia vanhuk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1D8ADA04-EB76-384B-846E-FA172318B75F}"/>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75423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liotsikkodia lap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0A34AB4F-C50E-1844-9CBF-7328E7EE660D}"/>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95505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aliotsikkodi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FDB207-A2AE-4641-811C-293FC86046F3}"/>
              </a:ext>
            </a:extLst>
          </p:cNvPr>
          <p:cNvSpPr>
            <a:spLocks noGrp="1"/>
          </p:cNvSpPr>
          <p:nvPr>
            <p:ph type="dt" sz="half" idx="10"/>
          </p:nvPr>
        </p:nvSpPr>
        <p:spPr/>
        <p:txBody>
          <a:bodyPr/>
          <a:lstStyle/>
          <a:p>
            <a:fld id="{D9120612-9D9F-E941-8D29-81AF8DFC6C0C}" type="datetime1">
              <a:rPr lang="fi-FI" smtClean="0"/>
              <a:t>7.11.2022</a:t>
            </a:fld>
            <a:endParaRPr lang="fi-FI"/>
          </a:p>
        </p:txBody>
      </p:sp>
      <p:sp>
        <p:nvSpPr>
          <p:cNvPr id="4" name="Footer Placeholder 3">
            <a:extLst>
              <a:ext uri="{FF2B5EF4-FFF2-40B4-BE49-F238E27FC236}">
                <a16:creationId xmlns:a16="http://schemas.microsoft.com/office/drawing/2014/main" id="{AC7D344B-699C-834A-B62D-7F51A51C3559}"/>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20D8BE77-5A33-2D44-8433-166D84087A8B}"/>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ots. perustyyl. napsautt.</a:t>
            </a:r>
            <a:endParaRPr lang="fi-FI" dirty="0"/>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54504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aliotsikkodia pojat rannall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3" name="Rectangle 12">
            <a:extLst>
              <a:ext uri="{FF2B5EF4-FFF2-40B4-BE49-F238E27FC236}">
                <a16:creationId xmlns:a16="http://schemas.microsoft.com/office/drawing/2014/main" id="{A57136DE-60E7-8C4C-BBB1-08DDF1F1F0ED}"/>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F9D4D224-CCDC-EA46-97B6-306426B0900B}"/>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357208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Valiotsikkodia festaripar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ots.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3" name="Rectangle 12">
            <a:extLst>
              <a:ext uri="{FF2B5EF4-FFF2-40B4-BE49-F238E27FC236}">
                <a16:creationId xmlns:a16="http://schemas.microsoft.com/office/drawing/2014/main" id="{BD60E8A3-5909-9E4C-A6B2-32D91FA7BA6C}"/>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7C8F2D1E-80B9-5343-BC8E-6EE83AE0C36D}"/>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106221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 sin pohj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944A1-1EBB-1148-A842-A8D361BEAAD9}"/>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8" name="Picture 7">
            <a:extLst>
              <a:ext uri="{FF2B5EF4-FFF2-40B4-BE49-F238E27FC236}">
                <a16:creationId xmlns:a16="http://schemas.microsoft.com/office/drawing/2014/main" id="{AF5584E3-541C-7149-9746-8378EEB138E2}"/>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322C2555-3AF2-4C47-ADCF-C20F7F2954BD}"/>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7.11.2022</a:t>
            </a:fld>
            <a:endParaRPr lang="fi-FI"/>
          </a:p>
        </p:txBody>
      </p:sp>
      <p:sp>
        <p:nvSpPr>
          <p:cNvPr id="4" name="Footer Placeholder 3">
            <a:extLst>
              <a:ext uri="{FF2B5EF4-FFF2-40B4-BE49-F238E27FC236}">
                <a16:creationId xmlns:a16="http://schemas.microsoft.com/office/drawing/2014/main" id="{DC161311-916D-B14C-928A-72B5F8C6D39B}"/>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F22CDD22-87EA-7B43-9A2B-F80910F45E44}"/>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cxnSp>
        <p:nvCxnSpPr>
          <p:cNvPr id="9" name="Straight Connector 8">
            <a:extLst>
              <a:ext uri="{FF2B5EF4-FFF2-40B4-BE49-F238E27FC236}">
                <a16:creationId xmlns:a16="http://schemas.microsoft.com/office/drawing/2014/main" id="{63FEF9FF-525B-7B4B-B87D-3371C9946A02}"/>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09E4BB5-BE3E-6942-8612-D59621E621D3}"/>
              </a:ext>
            </a:extLst>
          </p:cNvPr>
          <p:cNvSpPr>
            <a:spLocks noGrp="1"/>
          </p:cNvSpPr>
          <p:nvPr>
            <p:ph type="title"/>
          </p:nvPr>
        </p:nvSpPr>
        <p:spPr>
          <a:xfrm>
            <a:off x="838200" y="528320"/>
            <a:ext cx="7052733" cy="1121091"/>
          </a:xfrm>
        </p:spPr>
        <p:txBody>
          <a:bodyPr>
            <a:normAutofit/>
          </a:bodyPr>
          <a:lstStyle>
            <a:lvl1pPr>
              <a:defRPr sz="3000">
                <a:solidFill>
                  <a:schemeClr val="bg1"/>
                </a:solidFill>
              </a:defRPr>
            </a:lvl1pPr>
          </a:lstStyle>
          <a:p>
            <a:r>
              <a:rPr lang="fi-FI"/>
              <a:t>Muokkaa ots. perustyyl. napsautt.</a:t>
            </a:r>
            <a:endParaRPr lang="fi-FI" dirty="0"/>
          </a:p>
        </p:txBody>
      </p:sp>
      <p:sp>
        <p:nvSpPr>
          <p:cNvPr id="11" name="Content Placeholder 2">
            <a:extLst>
              <a:ext uri="{FF2B5EF4-FFF2-40B4-BE49-F238E27FC236}">
                <a16:creationId xmlns:a16="http://schemas.microsoft.com/office/drawing/2014/main" id="{A26588EA-426C-124E-9E66-CFE4F7BCE84E}"/>
              </a:ext>
            </a:extLst>
          </p:cNvPr>
          <p:cNvSpPr>
            <a:spLocks noGrp="1"/>
          </p:cNvSpPr>
          <p:nvPr>
            <p:ph idx="1"/>
          </p:nvPr>
        </p:nvSpPr>
        <p:spPr>
          <a:xfrm>
            <a:off x="838200" y="1649411"/>
            <a:ext cx="7052733" cy="4341815"/>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2" name="Picture 11">
            <a:extLst>
              <a:ext uri="{FF2B5EF4-FFF2-40B4-BE49-F238E27FC236}">
                <a16:creationId xmlns:a16="http://schemas.microsoft.com/office/drawing/2014/main" id="{65209BF1-523F-4447-85D8-D036BE9E7CE2}"/>
              </a:ext>
            </a:extLst>
          </p:cNvPr>
          <p:cNvPicPr>
            <a:picLocks noChangeAspect="1"/>
          </p:cNvPicPr>
          <p:nvPr userDrawn="1"/>
        </p:nvPicPr>
        <p:blipFill rotWithShape="1">
          <a:blip r:embed="rId3"/>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16027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 valk po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0F3B-141A-4C4D-B0CD-9AA2EB23F2FF}"/>
              </a:ext>
            </a:extLst>
          </p:cNvPr>
          <p:cNvSpPr>
            <a:spLocks noGrp="1"/>
          </p:cNvSpPr>
          <p:nvPr>
            <p:ph type="title"/>
          </p:nvPr>
        </p:nvSpPr>
        <p:spPr/>
        <p:txBody>
          <a:bodyPr>
            <a:normAutofit/>
          </a:bodyPr>
          <a:lstStyle>
            <a:lvl1pPr>
              <a:defRPr sz="3000"/>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3DD6110F-385F-644C-9E29-88DFEDE4C81D}"/>
              </a:ext>
            </a:extLst>
          </p:cNvPr>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7.11.2022</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8" name="Picture 7">
            <a:extLst>
              <a:ext uri="{FF2B5EF4-FFF2-40B4-BE49-F238E27FC236}">
                <a16:creationId xmlns:a16="http://schemas.microsoft.com/office/drawing/2014/main" id="{8C4A5B8F-940E-2E4F-AF87-59CF7F091316}"/>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26591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co pohja val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7.11.2022</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cxnSp>
        <p:nvCxnSpPr>
          <p:cNvPr id="9" name="Straight Connector 8">
            <a:extLst>
              <a:ext uri="{FF2B5EF4-FFF2-40B4-BE49-F238E27FC236}">
                <a16:creationId xmlns:a16="http://schemas.microsoft.com/office/drawing/2014/main" id="{0BA9A1C2-A3AC-9047-877F-FAD70F2C90B0}"/>
              </a:ext>
            </a:extLst>
          </p:cNvPr>
          <p:cNvCxnSpPr>
            <a:cxnSpLocks/>
          </p:cNvCxnSpPr>
          <p:nvPr userDrawn="1"/>
        </p:nvCxnSpPr>
        <p:spPr>
          <a:xfrm flipH="1">
            <a:off x="838200" y="6305273"/>
            <a:ext cx="1051560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6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7F8D02FC-C83E-464B-8FFC-732388BC0151}"/>
              </a:ext>
            </a:extLst>
          </p:cNvPr>
          <p:cNvPicPr>
            <a:picLocks noChangeAspect="1"/>
          </p:cNvPicPr>
          <p:nvPr userDrawn="1"/>
        </p:nvPicPr>
        <p:blipFill>
          <a:blip r:embed="rId2">
            <a:alphaModFix/>
          </a:blip>
          <a:stretch>
            <a:fillRect/>
          </a:stretch>
        </p:blipFill>
        <p:spPr>
          <a:xfrm>
            <a:off x="9616965" y="3881707"/>
            <a:ext cx="1788029" cy="2312955"/>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70023"/>
            <a:ext cx="7824893" cy="577653"/>
          </a:xfrm>
        </p:spPr>
        <p:txBody>
          <a:bodyPr anchor="t" anchorCtr="0">
            <a:normAutofit/>
          </a:bodyPr>
          <a:lstStyle>
            <a:lvl1pPr algn="l">
              <a:defRPr sz="3600" baseline="0">
                <a:solidFill>
                  <a:schemeClr val="accent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47677"/>
            <a:ext cx="7824893" cy="544379"/>
          </a:xfrm>
        </p:spPr>
        <p:txBody>
          <a:bodyPr anchor="t">
            <a:normAutofit/>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7.11.2022</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sp>
        <p:nvSpPr>
          <p:cNvPr id="7" name="Rectangle 6">
            <a:extLst>
              <a:ext uri="{FF2B5EF4-FFF2-40B4-BE49-F238E27FC236}">
                <a16:creationId xmlns:a16="http://schemas.microsoft.com/office/drawing/2014/main" id="{4470276B-9D6C-874B-92AA-C4017436BB2C}"/>
              </a:ext>
            </a:extLst>
          </p:cNvPr>
          <p:cNvSpPr/>
          <p:nvPr userDrawn="1"/>
        </p:nvSpPr>
        <p:spPr>
          <a:xfrm>
            <a:off x="401654" y="6194662"/>
            <a:ext cx="4238079" cy="58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13">
            <a:extLst>
              <a:ext uri="{FF2B5EF4-FFF2-40B4-BE49-F238E27FC236}">
                <a16:creationId xmlns:a16="http://schemas.microsoft.com/office/drawing/2014/main" id="{9CF0F4B5-1464-954C-86C9-A63E5E55D2C9}"/>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407424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 ja teksti valk pohj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7.11.2022</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a:extLst>
              <a:ext uri="{FF2B5EF4-FFF2-40B4-BE49-F238E27FC236}">
                <a16:creationId xmlns:a16="http://schemas.microsoft.com/office/drawing/2014/main" id="{5282BEEE-8B9B-7144-8BB7-E734A2C14222}"/>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8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uva ja teksti valk pohja naulau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7.11.2022</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61E115E-9B16-9446-9632-F6D8937418B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8081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 ja teksti poika uimass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7.11.2022</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47EF89B-EBDB-A745-924E-7EB058F998E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637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 ja teksti sin pohj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7.11.2022</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a:extLst>
              <a:ext uri="{FF2B5EF4-FFF2-40B4-BE49-F238E27FC236}">
                <a16:creationId xmlns:a16="http://schemas.microsoft.com/office/drawing/2014/main" id="{9F4A2FFB-0CAB-AA4F-8EE9-2717F5AE1E04}"/>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4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uva ja teksti sin pohja irokees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7.11.2022</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B325B5E-CA41-E147-92CA-FDF9A9C8064B}"/>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15076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2828B-6922-8744-BE2E-EF7D47124510}"/>
              </a:ext>
            </a:extLst>
          </p:cNvPr>
          <p:cNvSpPr>
            <a:spLocks noGrp="1"/>
          </p:cNvSpPr>
          <p:nvPr>
            <p:ph type="title"/>
          </p:nvPr>
        </p:nvSpPr>
        <p:spPr>
          <a:xfrm>
            <a:off x="838200" y="528320"/>
            <a:ext cx="7052733" cy="1121091"/>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66756F45-7214-F44E-8FE7-23D05D8AA740}"/>
              </a:ext>
            </a:extLst>
          </p:cNvPr>
          <p:cNvSpPr>
            <a:spLocks noGrp="1"/>
          </p:cNvSpPr>
          <p:nvPr>
            <p:ph type="body" idx="1"/>
          </p:nvPr>
        </p:nvSpPr>
        <p:spPr>
          <a:xfrm>
            <a:off x="838200" y="1649411"/>
            <a:ext cx="7052733" cy="434181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9056F601-0676-EB4A-8C83-2C3F435A8F78}"/>
              </a:ext>
            </a:extLst>
          </p:cNvPr>
          <p:cNvSpPr>
            <a:spLocks noGrp="1"/>
          </p:cNvSpPr>
          <p:nvPr>
            <p:ph type="dt" sz="half" idx="2"/>
          </p:nvPr>
        </p:nvSpPr>
        <p:spPr>
          <a:xfrm>
            <a:off x="2716107" y="6356350"/>
            <a:ext cx="138345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D9120612-9D9F-E941-8D29-81AF8DFC6C0C}" type="datetime1">
              <a:rPr lang="fi-FI" smtClean="0"/>
              <a:t>7.11.2022</a:t>
            </a:fld>
            <a:endParaRPr lang="fi-FI"/>
          </a:p>
        </p:txBody>
      </p:sp>
      <p:sp>
        <p:nvSpPr>
          <p:cNvPr id="5" name="Footer Placeholder 4">
            <a:extLst>
              <a:ext uri="{FF2B5EF4-FFF2-40B4-BE49-F238E27FC236}">
                <a16:creationId xmlns:a16="http://schemas.microsoft.com/office/drawing/2014/main" id="{1BF54168-8D3A-3548-9E74-C9A287F90A81}"/>
              </a:ext>
            </a:extLst>
          </p:cNvPr>
          <p:cNvSpPr>
            <a:spLocks noGrp="1"/>
          </p:cNvSpPr>
          <p:nvPr>
            <p:ph type="ftr" sz="quarter" idx="3"/>
          </p:nvPr>
        </p:nvSpPr>
        <p:spPr>
          <a:xfrm>
            <a:off x="1429173" y="6356350"/>
            <a:ext cx="1286934"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i-FI" dirty="0" err="1"/>
              <a:t>www.lempaala.fi</a:t>
            </a:r>
            <a:endParaRPr lang="fi-FI" dirty="0"/>
          </a:p>
        </p:txBody>
      </p:sp>
      <p:sp>
        <p:nvSpPr>
          <p:cNvPr id="6" name="Slide Number Placeholder 5">
            <a:extLst>
              <a:ext uri="{FF2B5EF4-FFF2-40B4-BE49-F238E27FC236}">
                <a16:creationId xmlns:a16="http://schemas.microsoft.com/office/drawing/2014/main" id="{17FBB11E-0472-564C-908E-752DCBACBBE8}"/>
              </a:ext>
            </a:extLst>
          </p:cNvPr>
          <p:cNvSpPr>
            <a:spLocks noGrp="1"/>
          </p:cNvSpPr>
          <p:nvPr>
            <p:ph type="sldNum" sz="quarter" idx="4"/>
          </p:nvPr>
        </p:nvSpPr>
        <p:spPr>
          <a:xfrm>
            <a:off x="838200" y="6356350"/>
            <a:ext cx="59097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dirty="0"/>
          </a:p>
        </p:txBody>
      </p:sp>
      <p:pic>
        <p:nvPicPr>
          <p:cNvPr id="7" name="Content Placeholder 8">
            <a:extLst>
              <a:ext uri="{FF2B5EF4-FFF2-40B4-BE49-F238E27FC236}">
                <a16:creationId xmlns:a16="http://schemas.microsoft.com/office/drawing/2014/main" id="{E184364A-7490-A04E-A760-DE753AA48CE5}"/>
              </a:ext>
            </a:extLst>
          </p:cNvPr>
          <p:cNvPicPr>
            <a:picLocks noChangeAspect="1"/>
          </p:cNvPicPr>
          <p:nvPr userDrawn="1"/>
        </p:nvPicPr>
        <p:blipFill>
          <a:blip r:embed="rId19"/>
          <a:stretch>
            <a:fillRect/>
          </a:stretch>
        </p:blipFill>
        <p:spPr>
          <a:xfrm>
            <a:off x="10335259" y="4751865"/>
            <a:ext cx="1384300" cy="1790700"/>
          </a:xfrm>
          <a:prstGeom prst="rect">
            <a:avLst/>
          </a:prstGeom>
        </p:spPr>
      </p:pic>
      <p:cxnSp>
        <p:nvCxnSpPr>
          <p:cNvPr id="8" name="Straight Connector 7">
            <a:extLst>
              <a:ext uri="{FF2B5EF4-FFF2-40B4-BE49-F238E27FC236}">
                <a16:creationId xmlns:a16="http://schemas.microsoft.com/office/drawing/2014/main" id="{3EE839E1-8595-654B-A805-685E2F2FCE0F}"/>
              </a:ext>
            </a:extLst>
          </p:cNvPr>
          <p:cNvCxnSpPr/>
          <p:nvPr userDrawn="1"/>
        </p:nvCxnSpPr>
        <p:spPr>
          <a:xfrm flipH="1">
            <a:off x="838200" y="6356350"/>
            <a:ext cx="9001539"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26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4" r:id="rId4"/>
    <p:sldLayoutId id="2147483660" r:id="rId5"/>
    <p:sldLayoutId id="2147483672" r:id="rId6"/>
    <p:sldLayoutId id="2147483671" r:id="rId7"/>
    <p:sldLayoutId id="2147483661" r:id="rId8"/>
    <p:sldLayoutId id="2147483674" r:id="rId9"/>
    <p:sldLayoutId id="2147483673" r:id="rId10"/>
    <p:sldLayoutId id="2147483662" r:id="rId11"/>
    <p:sldLayoutId id="2147483668" r:id="rId12"/>
    <p:sldLayoutId id="2147483667" r:id="rId13"/>
    <p:sldLayoutId id="2147483665" r:id="rId14"/>
    <p:sldLayoutId id="2147483670" r:id="rId15"/>
    <p:sldLayoutId id="2147483669" r:id="rId16"/>
    <p:sldLayoutId id="2147483663" r:id="rId17"/>
  </p:sldLayoutIdLst>
  <p:hf hdr="0"/>
  <p:txStyles>
    <p:titleStyle>
      <a:lvl1pPr algn="l" defTabSz="914400" rtl="0" eaLnBrk="1" latinLnBrk="0" hangingPunct="1">
        <a:lnSpc>
          <a:spcPct val="90000"/>
        </a:lnSpc>
        <a:spcBef>
          <a:spcPct val="0"/>
        </a:spcBef>
        <a:buNone/>
        <a:defRPr sz="3000" b="0" i="0" kern="1200">
          <a:solidFill>
            <a:srgbClr val="00539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5090-A7C6-FC4E-85D2-26C8CBF193F7}"/>
              </a:ext>
            </a:extLst>
          </p:cNvPr>
          <p:cNvSpPr>
            <a:spLocks noGrp="1"/>
          </p:cNvSpPr>
          <p:nvPr>
            <p:ph type="title"/>
          </p:nvPr>
        </p:nvSpPr>
        <p:spPr>
          <a:xfrm>
            <a:off x="142874" y="136525"/>
            <a:ext cx="9896475" cy="1121091"/>
          </a:xfrm>
        </p:spPr>
        <p:txBody>
          <a:bodyPr>
            <a:normAutofit/>
          </a:bodyPr>
          <a:lstStyle/>
          <a:p>
            <a:r>
              <a:rPr lang="fi-FI" sz="3200" b="1" dirty="0">
                <a:effectLst/>
                <a:latin typeface="Calibri" panose="020F0502020204030204" pitchFamily="34" charset="0"/>
                <a:ea typeface="Calibri" panose="020F0502020204030204" pitchFamily="34" charset="0"/>
              </a:rPr>
              <a:t>Lempäälän lapsiystävällisen kunnan toimintasuunnitelman pääkohdat vuosille 2022-2023:</a:t>
            </a:r>
            <a:endParaRPr lang="fi-FI" sz="3200" b="1" dirty="0"/>
          </a:p>
        </p:txBody>
      </p:sp>
      <p:sp>
        <p:nvSpPr>
          <p:cNvPr id="3" name="Content Placeholder 2">
            <a:extLst>
              <a:ext uri="{FF2B5EF4-FFF2-40B4-BE49-F238E27FC236}">
                <a16:creationId xmlns:a16="http://schemas.microsoft.com/office/drawing/2014/main" id="{A412AE4A-B58B-2B4B-B1CC-6548E646956B}"/>
              </a:ext>
            </a:extLst>
          </p:cNvPr>
          <p:cNvSpPr>
            <a:spLocks noGrp="1"/>
          </p:cNvSpPr>
          <p:nvPr>
            <p:ph idx="1"/>
          </p:nvPr>
        </p:nvSpPr>
        <p:spPr>
          <a:xfrm>
            <a:off x="238126" y="1649411"/>
            <a:ext cx="7652808" cy="4341815"/>
          </a:xfrm>
        </p:spPr>
        <p:txBody>
          <a:bodyPr/>
          <a:lstStyle/>
          <a:p>
            <a:pPr marL="0" indent="0">
              <a:buNone/>
            </a:pPr>
            <a:r>
              <a:rPr lang="fi-FI" b="1" dirty="0">
                <a:solidFill>
                  <a:srgbClr val="0070C0"/>
                </a:solidFill>
              </a:rPr>
              <a:t> </a:t>
            </a:r>
            <a:r>
              <a:rPr lang="fi-FI" sz="2400" b="1" dirty="0">
                <a:solidFill>
                  <a:srgbClr val="0070C0"/>
                </a:solidFill>
              </a:rPr>
              <a:t>1. Riittävästi vapaa-ajanpaikkoja nuorille</a:t>
            </a:r>
          </a:p>
          <a:p>
            <a:pPr marL="0" indent="0">
              <a:buNone/>
            </a:pPr>
            <a:endParaRPr lang="fi-FI" sz="2400" b="1" dirty="0">
              <a:solidFill>
                <a:srgbClr val="00B050"/>
              </a:solidFill>
            </a:endParaRPr>
          </a:p>
          <a:p>
            <a:r>
              <a:rPr lang="fi-FI" sz="2400" dirty="0">
                <a:solidFill>
                  <a:srgbClr val="00B050"/>
                </a:solidFill>
              </a:rPr>
              <a:t>Nuorisopalveluiden sisältöjä kehitetään arjen työssä nuoria kuullen. Tavoitteena kehittää nuorisopalveluiden palvelutarjotinta monipuolisemmaksi ja erilaisia nuoria kustuvaksi. </a:t>
            </a:r>
          </a:p>
          <a:p>
            <a:r>
              <a:rPr lang="fi-FI" sz="2400" dirty="0">
                <a:solidFill>
                  <a:srgbClr val="00B050"/>
                </a:solidFill>
              </a:rPr>
              <a:t>Nuorten kesätoiminnan toiveita kuultiin kyselyillä, toiveet koottiin ja esitettiin kesäajan toimintaa suunnittelevassa työryhmässä, sekä toteutettiin kesällä 2022 (mm. toimintaa rannoilla sekä erilaisia pajoja, tapahtumia ja kisoja).</a:t>
            </a:r>
          </a:p>
        </p:txBody>
      </p:sp>
      <p:sp>
        <p:nvSpPr>
          <p:cNvPr id="4" name="Date Placeholder 3">
            <a:extLst>
              <a:ext uri="{FF2B5EF4-FFF2-40B4-BE49-F238E27FC236}">
                <a16:creationId xmlns:a16="http://schemas.microsoft.com/office/drawing/2014/main" id="{2615B5C6-2F7B-104C-9CBF-DCABEFA9A819}"/>
              </a:ext>
            </a:extLst>
          </p:cNvPr>
          <p:cNvSpPr>
            <a:spLocks noGrp="1"/>
          </p:cNvSpPr>
          <p:nvPr>
            <p:ph type="dt" sz="half" idx="10"/>
          </p:nvPr>
        </p:nvSpPr>
        <p:spPr/>
        <p:txBody>
          <a:bodyPr/>
          <a:lstStyle/>
          <a:p>
            <a:fld id="{14C91373-0667-4247-A3FF-E6F7521193C4}" type="datetime1">
              <a:rPr lang="fi-FI" smtClean="0"/>
              <a:t>7.11.2022</a:t>
            </a:fld>
            <a:endParaRPr lang="fi-FI"/>
          </a:p>
        </p:txBody>
      </p:sp>
      <p:sp>
        <p:nvSpPr>
          <p:cNvPr id="5" name="Footer Placeholder 4">
            <a:extLst>
              <a:ext uri="{FF2B5EF4-FFF2-40B4-BE49-F238E27FC236}">
                <a16:creationId xmlns:a16="http://schemas.microsoft.com/office/drawing/2014/main" id="{F0BF36D6-0C24-F24C-834C-6A04C11E2061}"/>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8F09BF1B-AD28-7F48-BCD9-DBE625C0F338}"/>
              </a:ext>
            </a:extLst>
          </p:cNvPr>
          <p:cNvSpPr>
            <a:spLocks noGrp="1"/>
          </p:cNvSpPr>
          <p:nvPr>
            <p:ph type="sldNum" sz="quarter" idx="12"/>
          </p:nvPr>
        </p:nvSpPr>
        <p:spPr/>
        <p:txBody>
          <a:bodyPr/>
          <a:lstStyle/>
          <a:p>
            <a:fld id="{9045EDEB-1447-2245-AC24-1810F05F8ECB}" type="slidenum">
              <a:rPr lang="fi-FI" smtClean="0"/>
              <a:t>1</a:t>
            </a:fld>
            <a:endParaRPr lang="fi-FI"/>
          </a:p>
        </p:txBody>
      </p:sp>
    </p:spTree>
    <p:extLst>
      <p:ext uri="{BB962C8B-B14F-4D97-AF65-F5344CB8AC3E}">
        <p14:creationId xmlns:p14="http://schemas.microsoft.com/office/powerpoint/2010/main" val="344827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519453-9643-4FB5-A495-AC6352A9EA04}"/>
              </a:ext>
            </a:extLst>
          </p:cNvPr>
          <p:cNvSpPr>
            <a:spLocks noGrp="1"/>
          </p:cNvSpPr>
          <p:nvPr>
            <p:ph idx="1"/>
          </p:nvPr>
        </p:nvSpPr>
        <p:spPr>
          <a:xfrm>
            <a:off x="276225" y="276225"/>
            <a:ext cx="9677399" cy="5715001"/>
          </a:xfrm>
        </p:spPr>
        <p:txBody>
          <a:bodyPr>
            <a:normAutofit lnSpcReduction="10000"/>
          </a:bodyPr>
          <a:lstStyle/>
          <a:p>
            <a:pPr marL="0" indent="0">
              <a:buNone/>
            </a:pPr>
            <a:r>
              <a:rPr lang="fi-FI" b="1" dirty="0">
                <a:solidFill>
                  <a:srgbClr val="0070C0"/>
                </a:solidFill>
              </a:rPr>
              <a:t>2. Kuntastrategiassa korostetaan lasten huomionottamista</a:t>
            </a:r>
          </a:p>
          <a:p>
            <a:endParaRPr lang="fi-FI" b="1" dirty="0">
              <a:solidFill>
                <a:srgbClr val="00B050"/>
              </a:solidFill>
            </a:endParaRPr>
          </a:p>
          <a:p>
            <a:r>
              <a:rPr lang="fi-FI" dirty="0">
                <a:solidFill>
                  <a:srgbClr val="00B050"/>
                </a:solidFill>
              </a:rPr>
              <a:t>LYK-ryhmä on vienyt viestiä ja taustoitusta lautakunnille, taustamateriaalina on käytetty mm. yläkoululaisille ja lukiolaisille tehtyjen kyselyiden koonteja. Kuntastrategia oli kommentointikierroksella kuntalaisille, ja nuoria kannustettiin kommentoimaan luonnosta. Lempäälään hyväksyttiin strategia, jossa on kirjaus lapsen oikeuksista ja lapsiystävällisyydestä.</a:t>
            </a:r>
          </a:p>
          <a:p>
            <a:endParaRPr lang="fi-FI" dirty="0">
              <a:solidFill>
                <a:srgbClr val="00B050"/>
              </a:solidFill>
            </a:endParaRPr>
          </a:p>
          <a:p>
            <a:r>
              <a:rPr lang="fi-FI" dirty="0">
                <a:solidFill>
                  <a:srgbClr val="00B050"/>
                </a:solidFill>
              </a:rPr>
              <a:t>Poimintoja kuntastrategiasta, mm. :</a:t>
            </a:r>
          </a:p>
          <a:p>
            <a:pPr marL="0" indent="0">
              <a:buNone/>
            </a:pPr>
            <a:r>
              <a:rPr lang="fi-FI" dirty="0">
                <a:solidFill>
                  <a:srgbClr val="00B050"/>
                </a:solidFill>
              </a:rPr>
              <a:t>	</a:t>
            </a:r>
            <a:r>
              <a:rPr lang="fi-FI" b="1" i="1" dirty="0">
                <a:solidFill>
                  <a:srgbClr val="00B050"/>
                </a:solidFill>
              </a:rPr>
              <a:t>- Lasten ja nuorten valoisa tulevaisuus. </a:t>
            </a:r>
            <a:r>
              <a:rPr lang="fi-FI" i="1" dirty="0">
                <a:solidFill>
                  <a:srgbClr val="00B050"/>
                </a:solidFill>
              </a:rPr>
              <a:t>Panostamalla lasten ja nuorten 	hyvinvointiin sekä koulutukseen edistämme asukkaiden juurtumista 	Lempäälään. Varmistamme laadukkaan ja yhdenvertaisen koulutuksen. 	Jokainen oppilas saa tarvitsemansa tuen ja ryhmäkoot ovat kohtuulliset 	varhaiskasvatuksessa ja perusopetuksessa. Mahdollistamme monipuoliset 	ja helposti saavutettavat harrastusmahdollisuudet.  </a:t>
            </a:r>
          </a:p>
          <a:p>
            <a:pPr marL="0" indent="0">
              <a:buNone/>
            </a:pPr>
            <a:r>
              <a:rPr lang="fi-FI" i="1" dirty="0">
                <a:solidFill>
                  <a:srgbClr val="00B050"/>
                </a:solidFill>
              </a:rPr>
              <a:t>	</a:t>
            </a:r>
          </a:p>
          <a:p>
            <a:pPr marL="0" indent="0">
              <a:buNone/>
            </a:pPr>
            <a:r>
              <a:rPr lang="fi-FI" i="1" dirty="0">
                <a:solidFill>
                  <a:srgbClr val="00B050"/>
                </a:solidFill>
              </a:rPr>
              <a:t>	- </a:t>
            </a:r>
            <a:r>
              <a:rPr lang="fi-FI" b="1" i="1" dirty="0">
                <a:solidFill>
                  <a:srgbClr val="00B050"/>
                </a:solidFill>
              </a:rPr>
              <a:t>Lapsen oikeudet </a:t>
            </a:r>
            <a:r>
              <a:rPr lang="fi-FI" i="1" dirty="0">
                <a:solidFill>
                  <a:srgbClr val="00B050"/>
                </a:solidFill>
              </a:rPr>
              <a:t>toteutuvat kunnan palveluissa, ja lapset ja nuoret 	vaikuttavat itselleen merkityksellisiin asioihin. Lempäälä täyttää 	lapsiystävällisen kunnan kriteerit</a:t>
            </a:r>
          </a:p>
          <a:p>
            <a:endParaRPr lang="fi-FI" dirty="0"/>
          </a:p>
        </p:txBody>
      </p:sp>
      <p:sp>
        <p:nvSpPr>
          <p:cNvPr id="4" name="Päivämäärän paikkamerkki 3">
            <a:extLst>
              <a:ext uri="{FF2B5EF4-FFF2-40B4-BE49-F238E27FC236}">
                <a16:creationId xmlns:a16="http://schemas.microsoft.com/office/drawing/2014/main" id="{7767EBCF-E5A5-4A96-BF28-C057B46D1C42}"/>
              </a:ext>
            </a:extLst>
          </p:cNvPr>
          <p:cNvSpPr>
            <a:spLocks noGrp="1"/>
          </p:cNvSpPr>
          <p:nvPr>
            <p:ph type="dt" sz="half" idx="10"/>
          </p:nvPr>
        </p:nvSpPr>
        <p:spPr/>
        <p:txBody>
          <a:bodyPr/>
          <a:lstStyle/>
          <a:p>
            <a:fld id="{14C91373-0667-4247-A3FF-E6F7521193C4}" type="datetime1">
              <a:rPr lang="fi-FI" smtClean="0"/>
              <a:t>7.11.2022</a:t>
            </a:fld>
            <a:endParaRPr lang="fi-FI"/>
          </a:p>
        </p:txBody>
      </p:sp>
      <p:sp>
        <p:nvSpPr>
          <p:cNvPr id="5" name="Alatunnisteen paikkamerkki 4">
            <a:extLst>
              <a:ext uri="{FF2B5EF4-FFF2-40B4-BE49-F238E27FC236}">
                <a16:creationId xmlns:a16="http://schemas.microsoft.com/office/drawing/2014/main" id="{E81D36EC-6C66-46B1-9D30-02DB2B11AA06}"/>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1A46651B-4908-4832-8B72-4FFD0F3A8598}"/>
              </a:ext>
            </a:extLst>
          </p:cNvPr>
          <p:cNvSpPr>
            <a:spLocks noGrp="1"/>
          </p:cNvSpPr>
          <p:nvPr>
            <p:ph type="sldNum" sz="quarter" idx="12"/>
          </p:nvPr>
        </p:nvSpPr>
        <p:spPr/>
        <p:txBody>
          <a:bodyPr/>
          <a:lstStyle/>
          <a:p>
            <a:fld id="{9045EDEB-1447-2245-AC24-1810F05F8ECB}" type="slidenum">
              <a:rPr lang="fi-FI" smtClean="0"/>
              <a:t>2</a:t>
            </a:fld>
            <a:endParaRPr lang="fi-FI"/>
          </a:p>
        </p:txBody>
      </p:sp>
    </p:spTree>
    <p:extLst>
      <p:ext uri="{BB962C8B-B14F-4D97-AF65-F5344CB8AC3E}">
        <p14:creationId xmlns:p14="http://schemas.microsoft.com/office/powerpoint/2010/main" val="263835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9BE0328-7AE6-40C4-BB9F-DCD282702B49}"/>
              </a:ext>
            </a:extLst>
          </p:cNvPr>
          <p:cNvSpPr>
            <a:spLocks noGrp="1"/>
          </p:cNvSpPr>
          <p:nvPr>
            <p:ph idx="1"/>
          </p:nvPr>
        </p:nvSpPr>
        <p:spPr>
          <a:xfrm>
            <a:off x="152400" y="371475"/>
            <a:ext cx="9658350" cy="5619751"/>
          </a:xfrm>
        </p:spPr>
        <p:txBody>
          <a:bodyPr>
            <a:normAutofit/>
          </a:bodyPr>
          <a:lstStyle/>
          <a:p>
            <a:pPr marL="0" indent="0">
              <a:buNone/>
            </a:pPr>
            <a:r>
              <a:rPr lang="fi-FI" sz="2400" b="1" dirty="0">
                <a:solidFill>
                  <a:srgbClr val="0070C0"/>
                </a:solidFill>
              </a:rPr>
              <a:t>3. Kunta vaikuttaa kuntalaisten asenteisiin syrjinnän ehkäisemiseksi</a:t>
            </a:r>
          </a:p>
          <a:p>
            <a:endParaRPr lang="fi-FI" sz="2400" dirty="0">
              <a:solidFill>
                <a:srgbClr val="00B050"/>
              </a:solidFill>
            </a:endParaRPr>
          </a:p>
          <a:p>
            <a:r>
              <a:rPr lang="fi-FI" sz="2400" dirty="0">
                <a:solidFill>
                  <a:srgbClr val="00B050"/>
                </a:solidFill>
              </a:rPr>
              <a:t>LYK-työskentelyssä on laadittu viestintäsuunnitelma. Viestintäsuunnitelman/viestinnän vuosikellon avulla varmistetaan, että viestintä on suunnitelmallista ja ajankohtaiset teemat nostetaan kuntalaisten ja työntekijöiden tietoisuuteen. </a:t>
            </a:r>
          </a:p>
          <a:p>
            <a:r>
              <a:rPr lang="fi-FI" sz="2400" dirty="0">
                <a:solidFill>
                  <a:srgbClr val="00B050"/>
                </a:solidFill>
              </a:rPr>
              <a:t>Rasisminvastaisen viikon kampanjassa keväällä 2022 tehtiin yhteistyötä oppilaskuntien hallituksen edustajien ja varhaiskasvatuksen kanssa esimerkiksi aamunavauksiin liittyen. </a:t>
            </a:r>
          </a:p>
          <a:p>
            <a:r>
              <a:rPr lang="fi-FI" sz="2400" dirty="0" err="1">
                <a:solidFill>
                  <a:srgbClr val="00B050"/>
                </a:solidFill>
              </a:rPr>
              <a:t>Pride</a:t>
            </a:r>
            <a:r>
              <a:rPr lang="fi-FI" sz="2400" dirty="0">
                <a:solidFill>
                  <a:srgbClr val="00B050"/>
                </a:solidFill>
              </a:rPr>
              <a:t>-viikko teemaan liittyviä toimenpiteitä 2022: nuoria kuultiin teemaan liittyen keväällä Instagram -kyselyllä, yläkoululaiset nuoret maalasivat vanhan kierrätyspenkin </a:t>
            </a:r>
            <a:r>
              <a:rPr lang="fi-FI" sz="2400" dirty="0" err="1">
                <a:solidFill>
                  <a:srgbClr val="00B050"/>
                </a:solidFill>
              </a:rPr>
              <a:t>Pride</a:t>
            </a:r>
            <a:r>
              <a:rPr lang="fi-FI" sz="2400" dirty="0">
                <a:solidFill>
                  <a:srgbClr val="00B050"/>
                </a:solidFill>
              </a:rPr>
              <a:t>-penkiksi Myllyrannan tapahtumapuistoon. </a:t>
            </a:r>
          </a:p>
          <a:p>
            <a:endParaRPr lang="fi-FI" dirty="0"/>
          </a:p>
        </p:txBody>
      </p:sp>
      <p:sp>
        <p:nvSpPr>
          <p:cNvPr id="4" name="Päivämäärän paikkamerkki 3">
            <a:extLst>
              <a:ext uri="{FF2B5EF4-FFF2-40B4-BE49-F238E27FC236}">
                <a16:creationId xmlns:a16="http://schemas.microsoft.com/office/drawing/2014/main" id="{D8E392CF-39B6-4DEC-AC2D-2F39DB667653}"/>
              </a:ext>
            </a:extLst>
          </p:cNvPr>
          <p:cNvSpPr>
            <a:spLocks noGrp="1"/>
          </p:cNvSpPr>
          <p:nvPr>
            <p:ph type="dt" sz="half" idx="10"/>
          </p:nvPr>
        </p:nvSpPr>
        <p:spPr/>
        <p:txBody>
          <a:bodyPr/>
          <a:lstStyle/>
          <a:p>
            <a:fld id="{14C91373-0667-4247-A3FF-E6F7521193C4}" type="datetime1">
              <a:rPr lang="fi-FI" smtClean="0"/>
              <a:t>7.11.2022</a:t>
            </a:fld>
            <a:endParaRPr lang="fi-FI"/>
          </a:p>
        </p:txBody>
      </p:sp>
      <p:sp>
        <p:nvSpPr>
          <p:cNvPr id="5" name="Alatunnisteen paikkamerkki 4">
            <a:extLst>
              <a:ext uri="{FF2B5EF4-FFF2-40B4-BE49-F238E27FC236}">
                <a16:creationId xmlns:a16="http://schemas.microsoft.com/office/drawing/2014/main" id="{0D435D68-E9D9-4808-B893-C74E41229A2D}"/>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68286958-082C-40A2-8543-5D37CD856A59}"/>
              </a:ext>
            </a:extLst>
          </p:cNvPr>
          <p:cNvSpPr>
            <a:spLocks noGrp="1"/>
          </p:cNvSpPr>
          <p:nvPr>
            <p:ph type="sldNum" sz="quarter" idx="12"/>
          </p:nvPr>
        </p:nvSpPr>
        <p:spPr/>
        <p:txBody>
          <a:bodyPr/>
          <a:lstStyle/>
          <a:p>
            <a:fld id="{9045EDEB-1447-2245-AC24-1810F05F8ECB}" type="slidenum">
              <a:rPr lang="fi-FI" smtClean="0"/>
              <a:t>3</a:t>
            </a:fld>
            <a:endParaRPr lang="fi-FI"/>
          </a:p>
        </p:txBody>
      </p:sp>
    </p:spTree>
    <p:extLst>
      <p:ext uri="{BB962C8B-B14F-4D97-AF65-F5344CB8AC3E}">
        <p14:creationId xmlns:p14="http://schemas.microsoft.com/office/powerpoint/2010/main" val="400528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C1F9F18-EA51-4503-AC02-DCDBDFA9737F}"/>
              </a:ext>
            </a:extLst>
          </p:cNvPr>
          <p:cNvSpPr>
            <a:spLocks noGrp="1"/>
          </p:cNvSpPr>
          <p:nvPr>
            <p:ph idx="1"/>
          </p:nvPr>
        </p:nvSpPr>
        <p:spPr>
          <a:xfrm>
            <a:off x="171450" y="285751"/>
            <a:ext cx="8924925" cy="5705476"/>
          </a:xfrm>
        </p:spPr>
        <p:txBody>
          <a:bodyPr>
            <a:normAutofit fontScale="92500" lnSpcReduction="10000"/>
          </a:bodyPr>
          <a:lstStyle/>
          <a:p>
            <a:pPr marL="0" indent="0">
              <a:buNone/>
            </a:pPr>
            <a:r>
              <a:rPr lang="fi-FI" sz="2200" b="1" dirty="0">
                <a:solidFill>
                  <a:srgbClr val="0070C0"/>
                </a:solidFill>
              </a:rPr>
              <a:t>4. Osallisuuden lisääminen</a:t>
            </a:r>
          </a:p>
          <a:p>
            <a:pPr marL="0" indent="0">
              <a:buNone/>
            </a:pPr>
            <a:endParaRPr lang="fi-FI" sz="2200" dirty="0"/>
          </a:p>
          <a:p>
            <a:r>
              <a:rPr lang="fi-FI" sz="2200" dirty="0">
                <a:solidFill>
                  <a:srgbClr val="00B050"/>
                </a:solidFill>
              </a:rPr>
              <a:t>Nuorten kehittäjäryhmän pilotointi toteutettu 2022. Jatkotyöskentelyn tavoitteena on saada kokoon suurempi ryhmä ja laajempi otanta kunnan nuorista syksyllä 2022, tarkoituksena rekrytoida uusia jäseniä ja tehdä kehittäjäryhmästä pysyvä toimintomuoto.</a:t>
            </a:r>
          </a:p>
          <a:p>
            <a:endParaRPr lang="fi-FI" sz="2200" dirty="0">
              <a:solidFill>
                <a:srgbClr val="00B050"/>
              </a:solidFill>
            </a:endParaRPr>
          </a:p>
          <a:p>
            <a:endParaRPr lang="fi-FI" sz="2200" dirty="0">
              <a:solidFill>
                <a:srgbClr val="00B050"/>
              </a:solidFill>
            </a:endParaRPr>
          </a:p>
          <a:p>
            <a:pPr marL="0" indent="0">
              <a:buNone/>
            </a:pPr>
            <a:r>
              <a:rPr lang="fi-FI" sz="2200" b="1" dirty="0">
                <a:solidFill>
                  <a:srgbClr val="0070C0"/>
                </a:solidFill>
              </a:rPr>
              <a:t>5. Lapsivaikutusten arvioinnin käyttöönottaminen</a:t>
            </a:r>
          </a:p>
          <a:p>
            <a:endParaRPr lang="fi-FI" sz="2200" dirty="0">
              <a:solidFill>
                <a:srgbClr val="00B050"/>
              </a:solidFill>
            </a:endParaRPr>
          </a:p>
          <a:p>
            <a:r>
              <a:rPr lang="fi-FI" sz="2200" dirty="0">
                <a:solidFill>
                  <a:srgbClr val="00B050"/>
                </a:solidFill>
              </a:rPr>
              <a:t>Perehtyminen lapsivaikutusten arvioinnin hyödyntämiseen kaikessa päätöksenteossa ja organisaation kaikilla tasoilla on käynnistetty.</a:t>
            </a:r>
          </a:p>
          <a:p>
            <a:r>
              <a:rPr lang="fi-FI" sz="2200" dirty="0">
                <a:solidFill>
                  <a:srgbClr val="00B050"/>
                </a:solidFill>
              </a:rPr>
              <a:t>Aamu- ja iltapäivätoiminnassa tehtiin syksyllä 2021 lapsivaikutusten ennakkoarviointia. Huoltajat toimivat lasten arjen sanoittajina kyselyn kautta. </a:t>
            </a:r>
          </a:p>
          <a:p>
            <a:r>
              <a:rPr lang="fi-FI" sz="2200" dirty="0">
                <a:solidFill>
                  <a:srgbClr val="00B050"/>
                </a:solidFill>
              </a:rPr>
              <a:t>Yleisen Lava-ohjeistuksen kokoamistyön aloittaminen kuntaan keväällä 2022. Tavoitteena on valmistella oheistuksen pohja.</a:t>
            </a:r>
          </a:p>
          <a:p>
            <a:endParaRPr lang="fi-FI" dirty="0">
              <a:solidFill>
                <a:srgbClr val="00B050"/>
              </a:solidFill>
            </a:endParaRPr>
          </a:p>
          <a:p>
            <a:pPr marL="0" indent="0">
              <a:buNone/>
            </a:pPr>
            <a:endParaRPr lang="fi-FI" dirty="0"/>
          </a:p>
        </p:txBody>
      </p:sp>
      <p:sp>
        <p:nvSpPr>
          <p:cNvPr id="4" name="Päivämäärän paikkamerkki 3">
            <a:extLst>
              <a:ext uri="{FF2B5EF4-FFF2-40B4-BE49-F238E27FC236}">
                <a16:creationId xmlns:a16="http://schemas.microsoft.com/office/drawing/2014/main" id="{DF4E17A9-93F5-446A-89AC-FFC7C6B0F352}"/>
              </a:ext>
            </a:extLst>
          </p:cNvPr>
          <p:cNvSpPr>
            <a:spLocks noGrp="1"/>
          </p:cNvSpPr>
          <p:nvPr>
            <p:ph type="dt" sz="half" idx="10"/>
          </p:nvPr>
        </p:nvSpPr>
        <p:spPr/>
        <p:txBody>
          <a:bodyPr/>
          <a:lstStyle/>
          <a:p>
            <a:fld id="{14C91373-0667-4247-A3FF-E6F7521193C4}" type="datetime1">
              <a:rPr lang="fi-FI" smtClean="0"/>
              <a:t>7.11.2022</a:t>
            </a:fld>
            <a:endParaRPr lang="fi-FI"/>
          </a:p>
        </p:txBody>
      </p:sp>
      <p:sp>
        <p:nvSpPr>
          <p:cNvPr id="5" name="Alatunnisteen paikkamerkki 4">
            <a:extLst>
              <a:ext uri="{FF2B5EF4-FFF2-40B4-BE49-F238E27FC236}">
                <a16:creationId xmlns:a16="http://schemas.microsoft.com/office/drawing/2014/main" id="{816DF54D-570E-4193-AFE9-8CAC115B8A43}"/>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E6E06917-7301-4FFB-8DE0-F855305D8106}"/>
              </a:ext>
            </a:extLst>
          </p:cNvPr>
          <p:cNvSpPr>
            <a:spLocks noGrp="1"/>
          </p:cNvSpPr>
          <p:nvPr>
            <p:ph type="sldNum" sz="quarter" idx="12"/>
          </p:nvPr>
        </p:nvSpPr>
        <p:spPr/>
        <p:txBody>
          <a:bodyPr/>
          <a:lstStyle/>
          <a:p>
            <a:fld id="{9045EDEB-1447-2245-AC24-1810F05F8ECB}" type="slidenum">
              <a:rPr lang="fi-FI" smtClean="0"/>
              <a:t>4</a:t>
            </a:fld>
            <a:endParaRPr lang="fi-FI"/>
          </a:p>
        </p:txBody>
      </p:sp>
    </p:spTree>
    <p:extLst>
      <p:ext uri="{BB962C8B-B14F-4D97-AF65-F5344CB8AC3E}">
        <p14:creationId xmlns:p14="http://schemas.microsoft.com/office/powerpoint/2010/main" val="1130234021"/>
      </p:ext>
    </p:extLst>
  </p:cSld>
  <p:clrMapOvr>
    <a:masterClrMapping/>
  </p:clrMapOvr>
</p:sld>
</file>

<file path=ppt/theme/theme1.xml><?xml version="1.0" encoding="utf-8"?>
<a:theme xmlns:a="http://schemas.openxmlformats.org/drawingml/2006/main" name="Office-teema">
  <a:themeElements>
    <a:clrScheme name="Lempaala_varit">
      <a:dk1>
        <a:srgbClr val="000000"/>
      </a:dk1>
      <a:lt1>
        <a:srgbClr val="FFFFFF"/>
      </a:lt1>
      <a:dk2>
        <a:srgbClr val="44546A"/>
      </a:dk2>
      <a:lt2>
        <a:srgbClr val="E7E6E6"/>
      </a:lt2>
      <a:accent1>
        <a:srgbClr val="005493"/>
      </a:accent1>
      <a:accent2>
        <a:srgbClr val="00AED9"/>
      </a:accent2>
      <a:accent3>
        <a:srgbClr val="7BBF4F"/>
      </a:accent3>
      <a:accent4>
        <a:srgbClr val="0080BB"/>
      </a:accent4>
      <a:accent5>
        <a:srgbClr val="ADD0EA"/>
      </a:accent5>
      <a:accent6>
        <a:srgbClr val="A9D89C"/>
      </a:accent6>
      <a:hlink>
        <a:srgbClr val="0563C1"/>
      </a:hlink>
      <a:folHlink>
        <a:srgbClr val="D675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5FE4FE0-C4E4-4067-B862-DC8BE4780E40}" vid="{E2F7A277-F990-43C8-A4B3-22FDEBC5B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TotalTime>
  <Words>381</Words>
  <Application>Microsoft Office PowerPoint</Application>
  <PresentationFormat>Laajakuva</PresentationFormat>
  <Paragraphs>40</Paragraphs>
  <Slides>4</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4</vt:i4>
      </vt:variant>
    </vt:vector>
  </HeadingPairs>
  <TitlesOfParts>
    <vt:vector size="7" baseType="lpstr">
      <vt:lpstr>Arial</vt:lpstr>
      <vt:lpstr>Calibri</vt:lpstr>
      <vt:lpstr>Office-teema</vt:lpstr>
      <vt:lpstr>Lempäälän lapsiystävällisen kunnan toimintasuunnitelman pääkohdat vuosille 2022-2023:</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Lempäälän lapsiystävällisen kunnan toimintasuunnitelman pääkohdat vuosille 2022-2023</dc:title>
  <dc:creator>Pihlajasaari Kirsi</dc:creator>
  <cp:lastModifiedBy>Pihlajasaari Kirsi</cp:lastModifiedBy>
  <cp:revision>2</cp:revision>
  <dcterms:created xsi:type="dcterms:W3CDTF">2022-11-07T08:15:40Z</dcterms:created>
  <dcterms:modified xsi:type="dcterms:W3CDTF">2022-11-07T08:29:24Z</dcterms:modified>
</cp:coreProperties>
</file>